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</p:sldIdLst>
  <p:sldSz cx="12192000" cy="16256000"/>
  <p:notesSz cx="6735763" cy="987266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EAEA8"/>
    <a:srgbClr val="93F264"/>
    <a:srgbClr val="85DFFF"/>
    <a:srgbClr val="FFB3D9"/>
    <a:srgbClr val="FFCF37"/>
    <a:srgbClr val="FD6A5F"/>
    <a:srgbClr val="FC9A9A"/>
    <a:srgbClr val="5BEB13"/>
    <a:srgbClr val="F4B12C"/>
    <a:srgbClr val="D8A2D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4926" autoAdjust="0"/>
    <p:restoredTop sz="94424" autoAdjust="0"/>
  </p:normalViewPr>
  <p:slideViewPr>
    <p:cSldViewPr snapToGrid="0">
      <p:cViewPr>
        <p:scale>
          <a:sx n="100" d="100"/>
          <a:sy n="100" d="100"/>
        </p:scale>
        <p:origin x="-96" y="-72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660416"/>
            <a:ext cx="10363200" cy="5659496"/>
          </a:xfrm>
        </p:spPr>
        <p:txBody>
          <a:bodyPr anchor="b"/>
          <a:lstStyle>
            <a:lvl1pPr algn="ctr">
              <a:defRPr sz="8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8538164"/>
            <a:ext cx="9144000" cy="3924769"/>
          </a:xfrm>
        </p:spPr>
        <p:txBody>
          <a:bodyPr/>
          <a:lstStyle>
            <a:lvl1pPr marL="0" indent="0" algn="ctr">
              <a:buNone/>
              <a:defRPr sz="3200"/>
            </a:lvl1pPr>
            <a:lvl2pPr marL="609585" indent="0" algn="ctr">
              <a:buNone/>
              <a:defRPr sz="2667"/>
            </a:lvl2pPr>
            <a:lvl3pPr marL="1219170" indent="0" algn="ctr">
              <a:buNone/>
              <a:defRPr sz="2400"/>
            </a:lvl3pPr>
            <a:lvl4pPr marL="1828754" indent="0" algn="ctr">
              <a:buNone/>
              <a:defRPr sz="2133"/>
            </a:lvl4pPr>
            <a:lvl5pPr marL="2438339" indent="0" algn="ctr">
              <a:buNone/>
              <a:defRPr sz="2133"/>
            </a:lvl5pPr>
            <a:lvl6pPr marL="3047924" indent="0" algn="ctr">
              <a:buNone/>
              <a:defRPr sz="2133"/>
            </a:lvl6pPr>
            <a:lvl7pPr marL="3657509" indent="0" algn="ctr">
              <a:buNone/>
              <a:defRPr sz="2133"/>
            </a:lvl7pPr>
            <a:lvl8pPr marL="4267093" indent="0" algn="ctr">
              <a:buNone/>
              <a:defRPr sz="2133"/>
            </a:lvl8pPr>
            <a:lvl9pPr marL="4876678" indent="0" algn="ctr">
              <a:buNone/>
              <a:defRPr sz="2133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30244A-9301-4B56-8913-8220B3C2A0ED}" type="datetimeFigureOut">
              <a:rPr kumimoji="1" lang="ja-JP" altLang="en-US" smtClean="0"/>
              <a:t>2022/4/10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4BF8B7-738A-4877-952F-24CBDE7B6ED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267262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30244A-9301-4B56-8913-8220B3C2A0ED}" type="datetimeFigureOut">
              <a:rPr kumimoji="1" lang="ja-JP" altLang="en-US" smtClean="0"/>
              <a:t>2022/4/10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4BF8B7-738A-4877-952F-24CBDE7B6ED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513462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865481"/>
            <a:ext cx="2628900" cy="13776209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865481"/>
            <a:ext cx="7734300" cy="13776209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30244A-9301-4B56-8913-8220B3C2A0ED}" type="datetimeFigureOut">
              <a:rPr kumimoji="1" lang="ja-JP" altLang="en-US" smtClean="0"/>
              <a:t>2022/4/10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4BF8B7-738A-4877-952F-24CBDE7B6ED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021647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30244A-9301-4B56-8913-8220B3C2A0ED}" type="datetimeFigureOut">
              <a:rPr kumimoji="1" lang="ja-JP" altLang="en-US" smtClean="0"/>
              <a:t>2022/4/10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4BF8B7-738A-4877-952F-24CBDE7B6ED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984453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4052716"/>
            <a:ext cx="10515600" cy="6762043"/>
          </a:xfrm>
        </p:spPr>
        <p:txBody>
          <a:bodyPr anchor="b"/>
          <a:lstStyle>
            <a:lvl1pPr>
              <a:defRPr sz="8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10878731"/>
            <a:ext cx="10515600" cy="3555999"/>
          </a:xfrm>
        </p:spPr>
        <p:txBody>
          <a:bodyPr/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609585" indent="0">
              <a:buNone/>
              <a:defRPr sz="2667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30244A-9301-4B56-8913-8220B3C2A0ED}" type="datetimeFigureOut">
              <a:rPr kumimoji="1" lang="ja-JP" altLang="en-US" smtClean="0"/>
              <a:t>2022/4/10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4BF8B7-738A-4877-952F-24CBDE7B6ED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803453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4327407"/>
            <a:ext cx="5181600" cy="10314283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4327407"/>
            <a:ext cx="5181600" cy="10314283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30244A-9301-4B56-8913-8220B3C2A0ED}" type="datetimeFigureOut">
              <a:rPr kumimoji="1" lang="ja-JP" altLang="en-US" smtClean="0"/>
              <a:t>2022/4/10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4BF8B7-738A-4877-952F-24CBDE7B6ED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009022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865485"/>
            <a:ext cx="10515600" cy="3142075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3984979"/>
            <a:ext cx="5157787" cy="1952977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5937956"/>
            <a:ext cx="5157787" cy="87338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3984979"/>
            <a:ext cx="5183188" cy="1952977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5937956"/>
            <a:ext cx="5183188" cy="87338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30244A-9301-4B56-8913-8220B3C2A0ED}" type="datetimeFigureOut">
              <a:rPr kumimoji="1" lang="ja-JP" altLang="en-US" smtClean="0"/>
              <a:t>2022/4/10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4BF8B7-738A-4877-952F-24CBDE7B6ED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738090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30244A-9301-4B56-8913-8220B3C2A0ED}" type="datetimeFigureOut">
              <a:rPr kumimoji="1" lang="ja-JP" altLang="en-US" smtClean="0"/>
              <a:t>2022/4/10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4BF8B7-738A-4877-952F-24CBDE7B6ED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037880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30244A-9301-4B56-8913-8220B3C2A0ED}" type="datetimeFigureOut">
              <a:rPr kumimoji="1" lang="ja-JP" altLang="en-US" smtClean="0"/>
              <a:t>2022/4/10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4BF8B7-738A-4877-952F-24CBDE7B6ED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45921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1083733"/>
            <a:ext cx="3932237" cy="3793067"/>
          </a:xfrm>
        </p:spPr>
        <p:txBody>
          <a:bodyPr anchor="b"/>
          <a:lstStyle>
            <a:lvl1pPr>
              <a:defRPr sz="4267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2340567"/>
            <a:ext cx="6172200" cy="11552296"/>
          </a:xfrm>
        </p:spPr>
        <p:txBody>
          <a:bodyPr/>
          <a:lstStyle>
            <a:lvl1pPr>
              <a:defRPr sz="4267"/>
            </a:lvl1pPr>
            <a:lvl2pPr>
              <a:defRPr sz="3733"/>
            </a:lvl2pPr>
            <a:lvl3pPr>
              <a:defRPr sz="3200"/>
            </a:lvl3pPr>
            <a:lvl4pPr>
              <a:defRPr sz="2667"/>
            </a:lvl4pPr>
            <a:lvl5pPr>
              <a:defRPr sz="2667"/>
            </a:lvl5pPr>
            <a:lvl6pPr>
              <a:defRPr sz="2667"/>
            </a:lvl6pPr>
            <a:lvl7pPr>
              <a:defRPr sz="2667"/>
            </a:lvl7pPr>
            <a:lvl8pPr>
              <a:defRPr sz="2667"/>
            </a:lvl8pPr>
            <a:lvl9pPr>
              <a:defRPr sz="2667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876800"/>
            <a:ext cx="3932237" cy="9034875"/>
          </a:xfrm>
        </p:spPr>
        <p:txBody>
          <a:bodyPr/>
          <a:lstStyle>
            <a:lvl1pPr marL="0" indent="0">
              <a:buNone/>
              <a:defRPr sz="2133"/>
            </a:lvl1pPr>
            <a:lvl2pPr marL="609585" indent="0">
              <a:buNone/>
              <a:defRPr sz="1867"/>
            </a:lvl2pPr>
            <a:lvl3pPr marL="1219170" indent="0">
              <a:buNone/>
              <a:defRPr sz="1600"/>
            </a:lvl3pPr>
            <a:lvl4pPr marL="1828754" indent="0">
              <a:buNone/>
              <a:defRPr sz="1333"/>
            </a:lvl4pPr>
            <a:lvl5pPr marL="2438339" indent="0">
              <a:buNone/>
              <a:defRPr sz="1333"/>
            </a:lvl5pPr>
            <a:lvl6pPr marL="3047924" indent="0">
              <a:buNone/>
              <a:defRPr sz="1333"/>
            </a:lvl6pPr>
            <a:lvl7pPr marL="3657509" indent="0">
              <a:buNone/>
              <a:defRPr sz="1333"/>
            </a:lvl7pPr>
            <a:lvl8pPr marL="4267093" indent="0">
              <a:buNone/>
              <a:defRPr sz="1333"/>
            </a:lvl8pPr>
            <a:lvl9pPr marL="4876678" indent="0">
              <a:buNone/>
              <a:defRPr sz="1333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30244A-9301-4B56-8913-8220B3C2A0ED}" type="datetimeFigureOut">
              <a:rPr kumimoji="1" lang="ja-JP" altLang="en-US" smtClean="0"/>
              <a:t>2022/4/10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4BF8B7-738A-4877-952F-24CBDE7B6ED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144834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1083733"/>
            <a:ext cx="3932237" cy="3793067"/>
          </a:xfrm>
        </p:spPr>
        <p:txBody>
          <a:bodyPr anchor="b"/>
          <a:lstStyle>
            <a:lvl1pPr>
              <a:defRPr sz="4267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2340567"/>
            <a:ext cx="6172200" cy="11552296"/>
          </a:xfrm>
        </p:spPr>
        <p:txBody>
          <a:bodyPr anchor="t"/>
          <a:lstStyle>
            <a:lvl1pPr marL="0" indent="0">
              <a:buNone/>
              <a:defRPr sz="4267"/>
            </a:lvl1pPr>
            <a:lvl2pPr marL="609585" indent="0">
              <a:buNone/>
              <a:defRPr sz="3733"/>
            </a:lvl2pPr>
            <a:lvl3pPr marL="1219170" indent="0">
              <a:buNone/>
              <a:defRPr sz="3200"/>
            </a:lvl3pPr>
            <a:lvl4pPr marL="1828754" indent="0">
              <a:buNone/>
              <a:defRPr sz="2667"/>
            </a:lvl4pPr>
            <a:lvl5pPr marL="2438339" indent="0">
              <a:buNone/>
              <a:defRPr sz="2667"/>
            </a:lvl5pPr>
            <a:lvl6pPr marL="3047924" indent="0">
              <a:buNone/>
              <a:defRPr sz="2667"/>
            </a:lvl6pPr>
            <a:lvl7pPr marL="3657509" indent="0">
              <a:buNone/>
              <a:defRPr sz="2667"/>
            </a:lvl7pPr>
            <a:lvl8pPr marL="4267093" indent="0">
              <a:buNone/>
              <a:defRPr sz="2667"/>
            </a:lvl8pPr>
            <a:lvl9pPr marL="4876678" indent="0">
              <a:buNone/>
              <a:defRPr sz="2667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876800"/>
            <a:ext cx="3932237" cy="9034875"/>
          </a:xfrm>
        </p:spPr>
        <p:txBody>
          <a:bodyPr/>
          <a:lstStyle>
            <a:lvl1pPr marL="0" indent="0">
              <a:buNone/>
              <a:defRPr sz="2133"/>
            </a:lvl1pPr>
            <a:lvl2pPr marL="609585" indent="0">
              <a:buNone/>
              <a:defRPr sz="1867"/>
            </a:lvl2pPr>
            <a:lvl3pPr marL="1219170" indent="0">
              <a:buNone/>
              <a:defRPr sz="1600"/>
            </a:lvl3pPr>
            <a:lvl4pPr marL="1828754" indent="0">
              <a:buNone/>
              <a:defRPr sz="1333"/>
            </a:lvl4pPr>
            <a:lvl5pPr marL="2438339" indent="0">
              <a:buNone/>
              <a:defRPr sz="1333"/>
            </a:lvl5pPr>
            <a:lvl6pPr marL="3047924" indent="0">
              <a:buNone/>
              <a:defRPr sz="1333"/>
            </a:lvl6pPr>
            <a:lvl7pPr marL="3657509" indent="0">
              <a:buNone/>
              <a:defRPr sz="1333"/>
            </a:lvl7pPr>
            <a:lvl8pPr marL="4267093" indent="0">
              <a:buNone/>
              <a:defRPr sz="1333"/>
            </a:lvl8pPr>
            <a:lvl9pPr marL="4876678" indent="0">
              <a:buNone/>
              <a:defRPr sz="1333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30244A-9301-4B56-8913-8220B3C2A0ED}" type="datetimeFigureOut">
              <a:rPr kumimoji="1" lang="ja-JP" altLang="en-US" smtClean="0"/>
              <a:t>2022/4/10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4BF8B7-738A-4877-952F-24CBDE7B6ED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638777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865485"/>
            <a:ext cx="10515600" cy="31420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4327407"/>
            <a:ext cx="10515600" cy="103142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15066908"/>
            <a:ext cx="2743200" cy="8654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30244A-9301-4B56-8913-8220B3C2A0ED}" type="datetimeFigureOut">
              <a:rPr kumimoji="1" lang="ja-JP" altLang="en-US" smtClean="0"/>
              <a:t>2022/4/10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15066908"/>
            <a:ext cx="4114800" cy="8654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15066908"/>
            <a:ext cx="2743200" cy="8654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4BF8B7-738A-4877-952F-24CBDE7B6ED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985984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1219170" rtl="0" eaLnBrk="1" latinLnBrk="0" hangingPunct="1">
        <a:lnSpc>
          <a:spcPct val="90000"/>
        </a:lnSpc>
        <a:spcBef>
          <a:spcPct val="0"/>
        </a:spcBef>
        <a:buNone/>
        <a:defRPr kumimoji="1" sz="586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04792" indent="-304792" algn="l" defTabSz="1219170" rtl="0" eaLnBrk="1" latinLnBrk="0" hangingPunct="1">
        <a:lnSpc>
          <a:spcPct val="90000"/>
        </a:lnSpc>
        <a:spcBef>
          <a:spcPts val="1333"/>
        </a:spcBef>
        <a:buFont typeface="Arial" panose="020B0604020202020204" pitchFamily="34" charset="0"/>
        <a:buChar char="•"/>
        <a:defRPr kumimoji="1" sz="3733" kern="1200">
          <a:solidFill>
            <a:schemeClr val="tx1"/>
          </a:solidFill>
          <a:latin typeface="+mn-lt"/>
          <a:ea typeface="+mn-ea"/>
          <a:cs typeface="+mn-cs"/>
        </a:defRPr>
      </a:lvl1pPr>
      <a:lvl2pPr marL="91437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kumimoji="1" sz="2667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746760" y="113754"/>
            <a:ext cx="10363200" cy="1303063"/>
          </a:xfrm>
        </p:spPr>
        <p:txBody>
          <a:bodyPr>
            <a:normAutofit/>
          </a:bodyPr>
          <a:lstStyle/>
          <a:p>
            <a:r>
              <a:rPr kumimoji="1" lang="ja-JP" altLang="en-US" sz="28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令和４年度　</a:t>
            </a:r>
            <a:r>
              <a:rPr kumimoji="1" lang="en-US" altLang="ja-JP" sz="28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/>
            </a:r>
            <a:br>
              <a:rPr kumimoji="1" lang="en-US" altLang="ja-JP" sz="28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</a:br>
            <a:r>
              <a:rPr kumimoji="1" lang="ja-JP" altLang="en-US" sz="28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京都市立中京もえぎ幼稚園の教育について</a:t>
            </a:r>
            <a:endParaRPr kumimoji="1" lang="ja-JP" altLang="en-US" sz="28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4" name="正方形/長方形 3"/>
          <p:cNvSpPr/>
          <p:nvPr/>
        </p:nvSpPr>
        <p:spPr>
          <a:xfrm>
            <a:off x="678179" y="1734679"/>
            <a:ext cx="10881360" cy="1188720"/>
          </a:xfrm>
          <a:prstGeom prst="rect">
            <a:avLst/>
          </a:prstGeom>
          <a:ln w="28575">
            <a:solidFill>
              <a:srgbClr val="0070C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ja-JP" altLang="en-US" dirty="0" smtClean="0"/>
              <a:t>　　　　　　　　　　　　　　　　　　　　　</a:t>
            </a:r>
            <a:r>
              <a:rPr lang="ja-JP" altLang="ja-JP" sz="24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たくましく</a:t>
            </a:r>
            <a:r>
              <a:rPr lang="ja-JP" altLang="ja-JP" sz="2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心豊かな子どもの育成</a:t>
            </a:r>
          </a:p>
          <a:p>
            <a:r>
              <a:rPr lang="ja-JP" altLang="ja-JP" sz="2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～主体的に環境に関わり，好奇心・探求心豊かに夢中になって遊ぶ子どもの育成をめざして～</a:t>
            </a:r>
            <a:endParaRPr kumimoji="1" lang="ja-JP" altLang="en-US" sz="20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5" name="角丸四角形 4"/>
          <p:cNvSpPr/>
          <p:nvPr/>
        </p:nvSpPr>
        <p:spPr>
          <a:xfrm>
            <a:off x="5318759" y="1483089"/>
            <a:ext cx="1645920" cy="548640"/>
          </a:xfrm>
          <a:prstGeom prst="roundRect">
            <a:avLst/>
          </a:prstGeom>
          <a:solidFill>
            <a:srgbClr val="FEAEA8"/>
          </a:solidFill>
          <a:ln>
            <a:noFill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24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教育目標</a:t>
            </a:r>
            <a:endParaRPr kumimoji="1" lang="ja-JP" altLang="en-US" sz="24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7" name="正方形/長方形 6"/>
          <p:cNvSpPr/>
          <p:nvPr/>
        </p:nvSpPr>
        <p:spPr>
          <a:xfrm>
            <a:off x="701039" y="3457028"/>
            <a:ext cx="10881361" cy="1787255"/>
          </a:xfrm>
          <a:prstGeom prst="rect">
            <a:avLst/>
          </a:prstGeom>
          <a:ln w="28575">
            <a:solidFill>
              <a:srgbClr val="00B05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ja-JP" altLang="en-US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　　　</a:t>
            </a:r>
            <a:r>
              <a:rPr lang="ja-JP" altLang="en-US" sz="2000" dirty="0" smtClean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💛</a:t>
            </a:r>
            <a:r>
              <a:rPr lang="ja-JP" altLang="en-US" sz="20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r>
              <a:rPr lang="ja-JP" altLang="ja-JP" sz="20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自分</a:t>
            </a:r>
            <a:r>
              <a:rPr lang="ja-JP" altLang="ja-JP" sz="2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で考え，行動する</a:t>
            </a:r>
            <a:r>
              <a:rPr lang="ja-JP" altLang="ja-JP" sz="20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子ども</a:t>
            </a:r>
            <a:endParaRPr lang="en-US" altLang="ja-JP" sz="2000" dirty="0" smtClean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　　　</a:t>
            </a:r>
            <a:r>
              <a:rPr lang="ja-JP" altLang="en-US" sz="2000" dirty="0" smtClean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💛</a:t>
            </a:r>
            <a:r>
              <a:rPr lang="ja-JP" altLang="en-US" sz="20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r>
              <a:rPr lang="ja-JP" altLang="ja-JP" sz="20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自分</a:t>
            </a:r>
            <a:r>
              <a:rPr lang="ja-JP" altLang="ja-JP" sz="2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の思いを十分に出し，相手の気持ちに気づける思いやりのある</a:t>
            </a:r>
            <a:r>
              <a:rPr lang="ja-JP" altLang="ja-JP" sz="20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子ども</a:t>
            </a:r>
            <a:endParaRPr lang="en-US" altLang="ja-JP" sz="2000" dirty="0" smtClean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　　　</a:t>
            </a:r>
            <a:r>
              <a:rPr lang="ja-JP" altLang="en-US" sz="2000" dirty="0" smtClean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💛</a:t>
            </a:r>
            <a:r>
              <a:rPr lang="ja-JP" altLang="en-US" sz="20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r>
              <a:rPr lang="ja-JP" altLang="ja-JP" sz="20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いろいろ</a:t>
            </a:r>
            <a:r>
              <a:rPr lang="ja-JP" altLang="ja-JP" sz="2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なことに興味や関心をもって関わり夢中になって遊びこむ</a:t>
            </a:r>
            <a:r>
              <a:rPr lang="ja-JP" altLang="ja-JP" sz="20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子ども</a:t>
            </a:r>
            <a:endParaRPr lang="en-US" altLang="ja-JP" sz="2000" dirty="0" smtClean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　　　</a:t>
            </a:r>
            <a:r>
              <a:rPr lang="ja-JP" altLang="en-US" sz="2000" dirty="0" smtClean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💛</a:t>
            </a:r>
            <a:r>
              <a:rPr lang="ja-JP" altLang="en-US" sz="20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r>
              <a:rPr lang="ja-JP" altLang="ja-JP" sz="20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しなやか</a:t>
            </a:r>
            <a:r>
              <a:rPr lang="ja-JP" altLang="ja-JP" sz="2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で粘り強く，最後までやり遂げようとする子ども</a:t>
            </a:r>
            <a:endParaRPr kumimoji="1" lang="ja-JP" altLang="en-US" sz="20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9" name="角丸四角形 8"/>
          <p:cNvSpPr/>
          <p:nvPr/>
        </p:nvSpPr>
        <p:spPr>
          <a:xfrm>
            <a:off x="4842610" y="3111490"/>
            <a:ext cx="3116379" cy="548640"/>
          </a:xfrm>
          <a:prstGeom prst="roundRect">
            <a:avLst/>
          </a:prstGeom>
          <a:solidFill>
            <a:srgbClr val="FFB3D9"/>
          </a:soli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sz="24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目指す子ども像</a:t>
            </a:r>
            <a:endParaRPr kumimoji="1" lang="ja-JP" altLang="en-US" sz="24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10" name="正方形/長方形 9"/>
          <p:cNvSpPr/>
          <p:nvPr/>
        </p:nvSpPr>
        <p:spPr>
          <a:xfrm>
            <a:off x="701039" y="5584875"/>
            <a:ext cx="5699761" cy="3149146"/>
          </a:xfrm>
          <a:prstGeom prst="rect">
            <a:avLst/>
          </a:prstGeom>
          <a:ln>
            <a:solidFill>
              <a:srgbClr val="FFC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ja-JP" altLang="en-US" sz="2000" dirty="0" smtClean="0">
                <a:solidFill>
                  <a:srgbClr val="00B0F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★</a:t>
            </a:r>
            <a:r>
              <a:rPr lang="ja-JP" altLang="en-US" sz="20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r>
              <a:rPr lang="ja-JP" altLang="ja-JP" sz="20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子ども</a:t>
            </a:r>
            <a:r>
              <a:rPr lang="ja-JP" altLang="ja-JP" sz="2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一人一人の命を守り切る意識を</a:t>
            </a:r>
            <a:r>
              <a:rPr lang="ja-JP" altLang="ja-JP" sz="20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高く</a:t>
            </a:r>
            <a:endParaRPr lang="en-US" altLang="ja-JP" sz="2000" dirty="0" smtClean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2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r>
              <a:rPr lang="ja-JP" altLang="ja-JP" sz="20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もち</a:t>
            </a:r>
            <a:r>
              <a:rPr lang="ja-JP" altLang="ja-JP" sz="2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行動する教職員</a:t>
            </a:r>
          </a:p>
          <a:p>
            <a:r>
              <a:rPr lang="ja-JP" altLang="en-US" sz="2000" dirty="0" smtClean="0">
                <a:solidFill>
                  <a:srgbClr val="00B0F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★</a:t>
            </a:r>
            <a:r>
              <a:rPr lang="ja-JP" altLang="en-US" sz="20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r>
              <a:rPr lang="ja-JP" altLang="ja-JP" sz="20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子ども</a:t>
            </a:r>
            <a:r>
              <a:rPr lang="ja-JP" altLang="ja-JP" sz="2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に向き合い，一人一人のよさや</a:t>
            </a:r>
            <a:r>
              <a:rPr lang="ja-JP" altLang="ja-JP" sz="20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可能</a:t>
            </a:r>
            <a:endParaRPr lang="en-US" altLang="ja-JP" sz="2000" dirty="0" smtClean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2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r>
              <a:rPr lang="ja-JP" altLang="ja-JP" sz="20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性</a:t>
            </a:r>
            <a:r>
              <a:rPr lang="ja-JP" altLang="ja-JP" sz="2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を伸長させる教職員　　　　　　　　　　　　　　　　　　　</a:t>
            </a:r>
          </a:p>
          <a:p>
            <a:r>
              <a:rPr lang="ja-JP" altLang="en-US" sz="2000" dirty="0" smtClean="0">
                <a:solidFill>
                  <a:srgbClr val="00B0F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★</a:t>
            </a:r>
            <a:r>
              <a:rPr lang="ja-JP" altLang="en-US" sz="20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r>
              <a:rPr lang="ja-JP" altLang="ja-JP" sz="20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子ども</a:t>
            </a:r>
            <a:r>
              <a:rPr lang="ja-JP" altLang="ja-JP" sz="2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や保護者の願いに正面から</a:t>
            </a:r>
            <a:r>
              <a:rPr lang="ja-JP" altLang="ja-JP" sz="20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向き合う</a:t>
            </a:r>
            <a:endParaRPr lang="en-US" altLang="ja-JP" sz="2000" dirty="0" smtClean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2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r>
              <a:rPr lang="ja-JP" altLang="ja-JP" sz="20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教職員</a:t>
            </a:r>
          </a:p>
          <a:p>
            <a:r>
              <a:rPr lang="ja-JP" altLang="en-US" sz="2000" dirty="0" smtClean="0">
                <a:solidFill>
                  <a:srgbClr val="00B0F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★</a:t>
            </a:r>
            <a:r>
              <a:rPr lang="ja-JP" altLang="en-US" sz="20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r>
              <a:rPr lang="ja-JP" altLang="ja-JP" sz="20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明るく元気で共に支え合い，自己研鑽に励</a:t>
            </a:r>
            <a:endParaRPr lang="en-US" altLang="ja-JP" sz="2000" dirty="0" smtClean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2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r>
              <a:rPr lang="ja-JP" altLang="ja-JP" sz="2000" dirty="0" err="1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む</a:t>
            </a:r>
            <a:r>
              <a:rPr lang="ja-JP" altLang="ja-JP" sz="20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創造性豊かな教職員</a:t>
            </a:r>
            <a:endParaRPr kumimoji="1" lang="ja-JP" altLang="en-US" sz="20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11" name="角丸四角形 10"/>
          <p:cNvSpPr/>
          <p:nvPr/>
        </p:nvSpPr>
        <p:spPr>
          <a:xfrm>
            <a:off x="1992729" y="5386719"/>
            <a:ext cx="3116379" cy="548640"/>
          </a:xfrm>
          <a:prstGeom prst="roundRect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sz="24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目指す教職員像</a:t>
            </a:r>
            <a:endParaRPr kumimoji="1" lang="ja-JP" altLang="en-US" sz="24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12" name="正方形/長方形 11"/>
          <p:cNvSpPr/>
          <p:nvPr/>
        </p:nvSpPr>
        <p:spPr>
          <a:xfrm>
            <a:off x="6573157" y="5584875"/>
            <a:ext cx="5009243" cy="3149146"/>
          </a:xfrm>
          <a:prstGeom prst="rect">
            <a:avLst/>
          </a:prstGeom>
          <a:ln>
            <a:solidFill>
              <a:srgbClr val="FFCF37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ja-JP" altLang="en-US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endParaRPr lang="en-US" altLang="ja-JP" dirty="0" smtClean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2000" dirty="0" smtClean="0">
                <a:solidFill>
                  <a:srgbClr val="00B0F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★</a:t>
            </a:r>
            <a:r>
              <a:rPr lang="ja-JP" altLang="en-US" sz="20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r>
              <a:rPr lang="ja-JP" altLang="ja-JP" sz="2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一人一人の子どもを徹底的に</a:t>
            </a:r>
            <a:r>
              <a:rPr lang="ja-JP" altLang="ja-JP" sz="20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大切に</a:t>
            </a:r>
            <a:endParaRPr lang="en-US" altLang="ja-JP" sz="2000" dirty="0" smtClean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2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r>
              <a:rPr lang="ja-JP" altLang="ja-JP" sz="20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する</a:t>
            </a:r>
            <a:r>
              <a:rPr lang="ja-JP" altLang="ja-JP" sz="2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教育を推進する幼稚園</a:t>
            </a:r>
          </a:p>
          <a:p>
            <a:r>
              <a:rPr lang="ja-JP" altLang="en-US" sz="2000" dirty="0" smtClean="0">
                <a:solidFill>
                  <a:srgbClr val="00B0F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★</a:t>
            </a:r>
            <a:r>
              <a:rPr lang="ja-JP" altLang="en-US" sz="20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r>
              <a:rPr lang="ja-JP" altLang="ja-JP" sz="20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地域</a:t>
            </a:r>
            <a:r>
              <a:rPr lang="ja-JP" altLang="ja-JP" sz="2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や保護者と連携の下，教育</a:t>
            </a:r>
            <a:r>
              <a:rPr lang="ja-JP" altLang="ja-JP" sz="20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の核</a:t>
            </a:r>
            <a:endParaRPr lang="en-US" altLang="ja-JP" sz="2000" dirty="0" smtClean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2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r>
              <a:rPr lang="ja-JP" altLang="ja-JP" sz="20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となり</a:t>
            </a:r>
            <a:r>
              <a:rPr lang="ja-JP" altLang="ja-JP" sz="2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信頼される，地域の</a:t>
            </a:r>
            <a:r>
              <a:rPr lang="ja-JP" altLang="ja-JP" sz="20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子育て支援</a:t>
            </a:r>
            <a:endParaRPr lang="en-US" altLang="ja-JP" sz="2000" dirty="0" smtClean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2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r>
              <a:rPr lang="ja-JP" altLang="ja-JP" sz="20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センター</a:t>
            </a:r>
            <a:r>
              <a:rPr lang="ja-JP" altLang="ja-JP" sz="2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としての役割の推進</a:t>
            </a:r>
            <a:r>
              <a:rPr lang="ja-JP" altLang="ja-JP" sz="20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する幼稚園</a:t>
            </a:r>
            <a:endParaRPr lang="ja-JP" altLang="ja-JP" sz="20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20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　</a:t>
            </a:r>
            <a:r>
              <a:rPr lang="ja-JP" altLang="en-US" sz="16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</a:t>
            </a:r>
            <a:endParaRPr kumimoji="1" lang="ja-JP" altLang="en-US" sz="20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13" name="角丸四角形 12"/>
          <p:cNvSpPr/>
          <p:nvPr/>
        </p:nvSpPr>
        <p:spPr>
          <a:xfrm>
            <a:off x="7170783" y="5419402"/>
            <a:ext cx="3116379" cy="548640"/>
          </a:xfrm>
          <a:prstGeom prst="roundRect">
            <a:avLst/>
          </a:prstGeom>
          <a:solidFill>
            <a:srgbClr val="FFFF00"/>
          </a:soli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sz="24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目指す幼稚園像</a:t>
            </a:r>
            <a:endParaRPr kumimoji="1" lang="ja-JP" altLang="en-US" sz="24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14" name="正方形/長方形 13"/>
          <p:cNvSpPr/>
          <p:nvPr/>
        </p:nvSpPr>
        <p:spPr>
          <a:xfrm>
            <a:off x="510540" y="10812696"/>
            <a:ext cx="10835640" cy="4538976"/>
          </a:xfrm>
          <a:prstGeom prst="rect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just">
              <a:spcAft>
                <a:spcPts val="0"/>
              </a:spcAft>
            </a:pPr>
            <a:endParaRPr lang="en-US" altLang="ja-JP" sz="1900" kern="100" dirty="0" smtClean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lvl="0" algn="just">
              <a:spcAft>
                <a:spcPts val="0"/>
              </a:spcAft>
            </a:pPr>
            <a:endParaRPr lang="en-US" altLang="ja-JP" sz="1900" kern="100" dirty="0" smtClean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lvl="0" algn="just">
              <a:spcAft>
                <a:spcPts val="0"/>
              </a:spcAft>
            </a:pPr>
            <a:endParaRPr lang="en-US" altLang="ja-JP" sz="1900" kern="1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lvl="0" algn="just">
              <a:spcAft>
                <a:spcPts val="0"/>
              </a:spcAft>
            </a:pPr>
            <a:r>
              <a:rPr lang="ja-JP" altLang="en-US" sz="1900" kern="1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・</a:t>
            </a:r>
            <a:r>
              <a:rPr lang="ja-JP" altLang="en-US" sz="1400" kern="1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r>
              <a:rPr lang="ja-JP" altLang="en-US" sz="1600" kern="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子どもの命を</a:t>
            </a:r>
            <a:r>
              <a:rPr lang="ja-JP" altLang="en-US" sz="1600" kern="1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守り切る，誰</a:t>
            </a:r>
            <a:r>
              <a:rPr lang="ja-JP" altLang="en-US" sz="1600" kern="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一人</a:t>
            </a:r>
            <a:r>
              <a:rPr lang="ja-JP" altLang="en-US" sz="1600" kern="1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取り残さない丁寧</a:t>
            </a:r>
            <a:r>
              <a:rPr lang="ja-JP" altLang="en-US" sz="1600" kern="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な幼稚園運営に徹する。</a:t>
            </a:r>
          </a:p>
          <a:p>
            <a:pPr lvl="0" algn="just">
              <a:spcAft>
                <a:spcPts val="0"/>
              </a:spcAft>
            </a:pPr>
            <a:r>
              <a:rPr lang="ja-JP" altLang="en-US" sz="1600" kern="1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・　教育</a:t>
            </a:r>
            <a:r>
              <a:rPr lang="ja-JP" altLang="en-US" sz="1600" kern="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目標の実現に向けて総合的に保育を展開し，一人一人の子どもに寄り添った教育を進め，確かな育ちに</a:t>
            </a:r>
            <a:r>
              <a:rPr lang="ja-JP" altLang="en-US" sz="1600" kern="100" dirty="0" err="1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つな</a:t>
            </a:r>
            <a:endParaRPr lang="en-US" altLang="ja-JP" sz="1600" kern="100" dirty="0" smtClean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lvl="0" algn="just">
              <a:spcAft>
                <a:spcPts val="0"/>
              </a:spcAft>
            </a:pPr>
            <a:r>
              <a:rPr lang="ja-JP" altLang="en-US" sz="1600" kern="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r>
              <a:rPr lang="ja-JP" altLang="en-US" sz="1600" kern="1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が</a:t>
            </a:r>
            <a:r>
              <a:rPr lang="ja-JP" altLang="en-US" sz="1600" kern="100" dirty="0" err="1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るように</a:t>
            </a:r>
            <a:r>
              <a:rPr lang="ja-JP" altLang="en-US" sz="1600" kern="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する。</a:t>
            </a:r>
          </a:p>
          <a:p>
            <a:pPr lvl="0" algn="just">
              <a:spcAft>
                <a:spcPts val="0"/>
              </a:spcAft>
            </a:pPr>
            <a:r>
              <a:rPr lang="ja-JP" altLang="en-US" sz="1600" kern="1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・　子ども</a:t>
            </a:r>
            <a:r>
              <a:rPr lang="ja-JP" altLang="en-US" sz="1600" kern="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が主体的に夢中になって遊ぶための保育を展開し，特に身体機能の発達の保障を図る環境構成や援助の</a:t>
            </a:r>
            <a:r>
              <a:rPr lang="ja-JP" altLang="en-US" sz="1600" kern="1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在</a:t>
            </a:r>
            <a:endParaRPr lang="en-US" altLang="ja-JP" sz="1600" kern="100" dirty="0" smtClean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lvl="0" algn="just">
              <a:spcAft>
                <a:spcPts val="0"/>
              </a:spcAft>
            </a:pPr>
            <a:r>
              <a:rPr lang="ja-JP" altLang="en-US" sz="1600" kern="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r>
              <a:rPr lang="ja-JP" altLang="en-US" sz="1600" kern="1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r>
              <a:rPr lang="ja-JP" altLang="en-US" sz="1600" kern="100" dirty="0" err="1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り</a:t>
            </a:r>
            <a:r>
              <a:rPr lang="ja-JP" altLang="en-US" sz="1600" kern="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方を追求する。</a:t>
            </a:r>
          </a:p>
          <a:p>
            <a:pPr lvl="0" algn="just">
              <a:spcAft>
                <a:spcPts val="0"/>
              </a:spcAft>
            </a:pPr>
            <a:r>
              <a:rPr lang="ja-JP" altLang="en-US" sz="1600" kern="1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・　幼稚園</a:t>
            </a:r>
            <a:r>
              <a:rPr lang="ja-JP" altLang="en-US" sz="1600" kern="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教育要領の理解と実践に努め，保育の充実と専門職としての資質向上向けた取組を行うとともに，それ</a:t>
            </a:r>
            <a:r>
              <a:rPr lang="ja-JP" altLang="en-US" sz="1600" kern="100" dirty="0" err="1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ぞ</a:t>
            </a:r>
            <a:endParaRPr lang="en-US" altLang="ja-JP" sz="1600" kern="100" dirty="0" smtClean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lvl="0" algn="just">
              <a:spcAft>
                <a:spcPts val="0"/>
              </a:spcAft>
            </a:pPr>
            <a:r>
              <a:rPr lang="ja-JP" altLang="en-US" sz="1600" kern="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r>
              <a:rPr lang="ja-JP" altLang="en-US" sz="1600" kern="1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r>
              <a:rPr lang="ja-JP" altLang="en-US" sz="1600" kern="100" dirty="0" err="1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れの</a:t>
            </a:r>
            <a:r>
              <a:rPr lang="ja-JP" altLang="en-US" sz="1600" kern="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教員が自らのキャリアステージを意識して具体的めあてをもち保育に取り組む</a:t>
            </a:r>
            <a:r>
              <a:rPr lang="ja-JP" altLang="en-US" sz="1600" kern="1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。</a:t>
            </a:r>
            <a:endParaRPr lang="en-US" altLang="ja-JP" sz="1600" kern="100" dirty="0" smtClean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lvl="0" algn="just">
              <a:spcAft>
                <a:spcPts val="0"/>
              </a:spcAft>
            </a:pPr>
            <a:r>
              <a:rPr lang="ja-JP" altLang="en-US" sz="1600" kern="1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・　保幼</a:t>
            </a:r>
            <a:r>
              <a:rPr lang="ja-JP" altLang="en-US" sz="1600" kern="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小中の円滑な育ちの接続を図るために，情報や課題を共有しながら取組の充実を図る。特に幼保小の</a:t>
            </a:r>
            <a:r>
              <a:rPr lang="ja-JP" altLang="en-US" sz="1600" kern="1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架け橋　　</a:t>
            </a:r>
            <a:endParaRPr lang="en-US" altLang="ja-JP" sz="1600" kern="100" dirty="0" smtClean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lvl="0" algn="just">
              <a:spcAft>
                <a:spcPts val="0"/>
              </a:spcAft>
            </a:pPr>
            <a:r>
              <a:rPr lang="ja-JP" altLang="en-US" sz="1600" kern="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r>
              <a:rPr lang="ja-JP" altLang="en-US" sz="1600" kern="1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プログラム</a:t>
            </a:r>
            <a:r>
              <a:rPr lang="ja-JP" altLang="en-US" sz="1600" kern="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の重要性を理解し</a:t>
            </a:r>
            <a:r>
              <a:rPr lang="ja-JP" altLang="en-US" sz="1600" kern="1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，実効性のあるものにすることに尽力する。</a:t>
            </a:r>
            <a:endParaRPr lang="ja-JP" altLang="en-US" sz="1600" kern="1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lvl="0" algn="just">
              <a:spcAft>
                <a:spcPts val="0"/>
              </a:spcAft>
            </a:pPr>
            <a:r>
              <a:rPr lang="ja-JP" altLang="en-US" sz="1600" kern="1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・　小規模</a:t>
            </a:r>
            <a:r>
              <a:rPr lang="ja-JP" altLang="en-US" sz="1600" kern="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保育事業所等様々な関係機関と連携し，地域の子育て支援センターとしての役割を意識し，取組を</a:t>
            </a:r>
            <a:r>
              <a:rPr lang="ja-JP" altLang="en-US" sz="1600" kern="100" dirty="0" err="1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推進</a:t>
            </a:r>
            <a:r>
              <a:rPr lang="ja-JP" altLang="en-US" sz="1600" kern="100" dirty="0" err="1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す</a:t>
            </a:r>
            <a:endParaRPr lang="en-US" altLang="ja-JP" sz="1600" kern="100" dirty="0" smtClean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lvl="0" algn="just">
              <a:spcAft>
                <a:spcPts val="0"/>
              </a:spcAft>
            </a:pPr>
            <a:r>
              <a:rPr lang="ja-JP" altLang="en-US" sz="1600" kern="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r>
              <a:rPr lang="ja-JP" altLang="en-US" sz="1600" kern="1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る</a:t>
            </a:r>
            <a:r>
              <a:rPr lang="ja-JP" altLang="en-US" sz="1600" kern="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。</a:t>
            </a:r>
          </a:p>
          <a:p>
            <a:pPr lvl="0" algn="just">
              <a:spcAft>
                <a:spcPts val="0"/>
              </a:spcAft>
            </a:pPr>
            <a:r>
              <a:rPr lang="ja-JP" altLang="en-US" sz="1600" kern="1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・　</a:t>
            </a:r>
            <a:r>
              <a:rPr lang="en-US" altLang="ja-JP" sz="1600" kern="1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ICT</a:t>
            </a:r>
            <a:r>
              <a:rPr lang="ja-JP" altLang="en-US" sz="1600" kern="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等を積極的かつ効果的に活用して豊かな保育を行う。</a:t>
            </a:r>
          </a:p>
          <a:p>
            <a:pPr lvl="0" algn="just">
              <a:spcAft>
                <a:spcPts val="0"/>
              </a:spcAft>
            </a:pPr>
            <a:r>
              <a:rPr lang="ja-JP" altLang="en-US" sz="1600" kern="1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・　学校</a:t>
            </a:r>
            <a:r>
              <a:rPr lang="ja-JP" altLang="en-US" sz="1600" kern="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運営協議会を核として，保護者・地域との連携を図り，関係者評価を活かし，豊かな幼稚園教育を展開する。</a:t>
            </a:r>
          </a:p>
          <a:p>
            <a:pPr lvl="0" algn="just">
              <a:spcAft>
                <a:spcPts val="0"/>
              </a:spcAft>
            </a:pPr>
            <a:r>
              <a:rPr lang="ja-JP" altLang="en-US" sz="1600" kern="1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・　預かり</a:t>
            </a:r>
            <a:r>
              <a:rPr lang="ja-JP" altLang="en-US" sz="1600" kern="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保育の実態を見直し，指導計画の検証と内容の充実を図る</a:t>
            </a:r>
            <a:r>
              <a:rPr lang="ja-JP" altLang="en-US" sz="1600" kern="1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。</a:t>
            </a:r>
            <a:endParaRPr lang="en-US" altLang="ja-JP" sz="1600" kern="100" dirty="0" smtClean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lvl="0" algn="just">
              <a:spcAft>
                <a:spcPts val="0"/>
              </a:spcAft>
            </a:pPr>
            <a:r>
              <a:rPr lang="ja-JP" altLang="en-US" sz="1600" kern="1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・　自園</a:t>
            </a:r>
            <a:r>
              <a:rPr lang="ja-JP" altLang="en-US" sz="1600" kern="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の取組や教育内容を幼稚園説明会やホームページ，幼稚園便り，学級便り等で発信をする</a:t>
            </a:r>
            <a:r>
              <a:rPr lang="ja-JP" altLang="en-US" sz="1600" kern="1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。</a:t>
            </a:r>
            <a:endParaRPr lang="en-US" altLang="ja-JP" sz="1600" kern="100" dirty="0" smtClean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lvl="0" algn="just">
              <a:spcAft>
                <a:spcPts val="0"/>
              </a:spcAft>
            </a:pPr>
            <a:r>
              <a:rPr lang="ja-JP" altLang="en-US" sz="1600" kern="1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・　「報・連・相」を徹底し，日々</a:t>
            </a:r>
            <a:r>
              <a:rPr lang="ja-JP" altLang="en-US" sz="1600" kern="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の仕事を組織的に工夫</a:t>
            </a:r>
            <a:r>
              <a:rPr lang="ja-JP" altLang="en-US" sz="1600" kern="1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しながら働き方</a:t>
            </a:r>
            <a:r>
              <a:rPr lang="ja-JP" altLang="en-US" sz="1600" kern="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改革を</a:t>
            </a:r>
            <a:r>
              <a:rPr lang="ja-JP" altLang="en-US" sz="1600" kern="1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推進し，教職員が協力してイキイキ　　</a:t>
            </a:r>
            <a:endParaRPr lang="en-US" altLang="ja-JP" sz="1600" kern="100" dirty="0" smtClean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lvl="0" algn="just">
              <a:spcAft>
                <a:spcPts val="0"/>
              </a:spcAft>
            </a:pPr>
            <a:r>
              <a:rPr lang="ja-JP" altLang="en-US" sz="1600" kern="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r>
              <a:rPr lang="ja-JP" altLang="en-US" sz="1600" kern="1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と輝ける持続可能な職場を目指す。</a:t>
            </a:r>
            <a:endParaRPr lang="en-US" altLang="ja-JP" sz="1600" kern="100" dirty="0" smtClean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lvl="0" algn="just">
              <a:spcAft>
                <a:spcPts val="0"/>
              </a:spcAft>
            </a:pPr>
            <a:endParaRPr lang="ja-JP" altLang="en-US" sz="1600" kern="1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marL="342900" lvl="0" indent="-342900" algn="just">
              <a:spcAft>
                <a:spcPts val="0"/>
              </a:spcAft>
              <a:buFont typeface="ＭＳ 明朝" panose="02020609040205080304" pitchFamily="17" charset="-128"/>
              <a:buChar char="・"/>
            </a:pPr>
            <a:endParaRPr lang="ja-JP" altLang="en-US" sz="1600" kern="1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marL="342900" lvl="0" indent="-342900" algn="just">
              <a:spcAft>
                <a:spcPts val="0"/>
              </a:spcAft>
              <a:buFont typeface="ＭＳ 明朝" panose="02020609040205080304" pitchFamily="17" charset="-128"/>
              <a:buChar char="・"/>
            </a:pPr>
            <a:endParaRPr lang="ja-JP" altLang="en-US" sz="1600" kern="1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18" name="角丸四角形 17"/>
          <p:cNvSpPr/>
          <p:nvPr/>
        </p:nvSpPr>
        <p:spPr>
          <a:xfrm>
            <a:off x="5332467" y="10482992"/>
            <a:ext cx="1838316" cy="548640"/>
          </a:xfrm>
          <a:prstGeom prst="roundRect">
            <a:avLst/>
          </a:prstGeom>
          <a:solidFill>
            <a:srgbClr val="85DFFF"/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sz="24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経営</a:t>
            </a:r>
            <a:r>
              <a:rPr lang="ja-JP" altLang="en-US" sz="2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方針</a:t>
            </a:r>
            <a:endParaRPr kumimoji="1" lang="ja-JP" altLang="en-US" sz="24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15" name="正方形/長方形 14"/>
          <p:cNvSpPr/>
          <p:nvPr/>
        </p:nvSpPr>
        <p:spPr>
          <a:xfrm>
            <a:off x="2105850" y="9334789"/>
            <a:ext cx="7980298" cy="943275"/>
          </a:xfrm>
          <a:prstGeom prst="rect">
            <a:avLst/>
          </a:prstGeom>
          <a:ln w="19050">
            <a:solidFill>
              <a:srgbClr val="FFB3D9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ja-JP" altLang="en-US" dirty="0" smtClean="0"/>
              <a:t>　　　　　　　　　</a:t>
            </a:r>
            <a:endParaRPr lang="en-US" altLang="ja-JP" dirty="0" smtClean="0"/>
          </a:p>
          <a:p>
            <a:r>
              <a:rPr lang="ja-JP" altLang="en-US" dirty="0"/>
              <a:t>　</a:t>
            </a:r>
            <a:r>
              <a:rPr lang="ja-JP" altLang="ja-JP" sz="24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自ら</a:t>
            </a:r>
            <a:r>
              <a:rPr lang="ja-JP" altLang="ja-JP" sz="2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心と体を動かして遊ぶことを楽しむ姿を目指して</a:t>
            </a:r>
          </a:p>
          <a:p>
            <a:r>
              <a:rPr lang="ja-JP" altLang="ja-JP" sz="2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r>
              <a:rPr lang="ja-JP" altLang="en-US" sz="24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</a:t>
            </a:r>
            <a:r>
              <a:rPr lang="ja-JP" altLang="ja-JP" sz="20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～</a:t>
            </a:r>
            <a:r>
              <a:rPr lang="ja-JP" altLang="ja-JP" sz="2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子どもの”ねがい”を実現する園環境の創造から～</a:t>
            </a:r>
          </a:p>
          <a:p>
            <a:r>
              <a:rPr lang="ja-JP" altLang="en-US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</a:t>
            </a:r>
            <a:endParaRPr kumimoji="1" lang="ja-JP" altLang="en-US" sz="20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16" name="角丸四角形 15"/>
          <p:cNvSpPr/>
          <p:nvPr/>
        </p:nvSpPr>
        <p:spPr>
          <a:xfrm>
            <a:off x="4693435" y="8850281"/>
            <a:ext cx="3116379" cy="615385"/>
          </a:xfrm>
          <a:prstGeom prst="roundRect">
            <a:avLst/>
          </a:prstGeom>
          <a:solidFill>
            <a:srgbClr val="93F264"/>
          </a:solidFill>
          <a:ln>
            <a:solidFill>
              <a:srgbClr val="FFFFA7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24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園内研修テーマ</a:t>
            </a:r>
            <a:endParaRPr kumimoji="1" lang="ja-JP" altLang="en-US" sz="24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pic>
        <p:nvPicPr>
          <p:cNvPr id="3" name="図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287162" y="9298006"/>
            <a:ext cx="1295238" cy="10571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58566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図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0" y="0"/>
            <a:ext cx="12189619" cy="16256000"/>
          </a:xfrm>
          <a:prstGeom prst="rect">
            <a:avLst/>
          </a:prstGeom>
        </p:spPr>
      </p:pic>
      <p:sp>
        <p:nvSpPr>
          <p:cNvPr id="3" name="正方形/長方形 2"/>
          <p:cNvSpPr/>
          <p:nvPr/>
        </p:nvSpPr>
        <p:spPr>
          <a:xfrm>
            <a:off x="590550" y="14030326"/>
            <a:ext cx="2133600" cy="1181100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b="1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３年保育の幼稚園</a:t>
            </a:r>
            <a:endParaRPr lang="en-US" altLang="ja-JP" b="1" dirty="0" smtClean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algn="ctr"/>
            <a:endParaRPr lang="en-US" altLang="ja-JP" dirty="0" smtClean="0"/>
          </a:p>
          <a:p>
            <a:pPr algn="ctr"/>
            <a:endParaRPr kumimoji="1" lang="en-US" altLang="ja-JP" dirty="0"/>
          </a:p>
          <a:p>
            <a:pPr algn="ctr"/>
            <a:r>
              <a:rPr lang="ja-JP" altLang="en-US" b="1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２年保育の幼稚園</a:t>
            </a:r>
            <a:endParaRPr kumimoji="1" lang="en-US" altLang="ja-JP" b="1" dirty="0" smtClean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9468573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314</TotalTime>
  <Words>26</Words>
  <Application>Microsoft Office PowerPoint</Application>
  <PresentationFormat>ユーザー設定</PresentationFormat>
  <Paragraphs>57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9" baseType="lpstr">
      <vt:lpstr>HG丸ｺﾞｼｯｸM-PRO</vt:lpstr>
      <vt:lpstr>ＭＳ Ｐゴシック</vt:lpstr>
      <vt:lpstr>ＭＳ 明朝</vt:lpstr>
      <vt:lpstr>Arial</vt:lpstr>
      <vt:lpstr>Calibri</vt:lpstr>
      <vt:lpstr>Calibri Light</vt:lpstr>
      <vt:lpstr>Office テーマ</vt:lpstr>
      <vt:lpstr>令和４年度　 京都市立中京もえぎ幼稚園の教育について</vt:lpstr>
      <vt:lpstr>PowerPoint プレゼンテーション</vt:lpstr>
    </vt:vector>
  </TitlesOfParts>
  <Company>京都市教育委員会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令和２年度　京都市立中京もえぎ幼稚園の教育  園児・保護者・地域・教職員がともに 輝き育ち合う　中京もえぎ幼稚園  教育目標</dc:title>
  <dc:creator>京都市教育委員会</dc:creator>
  <cp:lastModifiedBy>京都市教育委員会</cp:lastModifiedBy>
  <cp:revision>31</cp:revision>
  <cp:lastPrinted>2022-04-05T04:53:43Z</cp:lastPrinted>
  <dcterms:created xsi:type="dcterms:W3CDTF">2020-04-15T07:09:47Z</dcterms:created>
  <dcterms:modified xsi:type="dcterms:W3CDTF">2022-04-10T09:48:22Z</dcterms:modified>
</cp:coreProperties>
</file>