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16256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A2DE"/>
    <a:srgbClr val="FF93BF"/>
    <a:srgbClr val="FFB3D9"/>
    <a:srgbClr val="85DFFF"/>
    <a:srgbClr val="FFFFA7"/>
    <a:srgbClr val="CCECFF"/>
    <a:srgbClr val="FFCCFF"/>
    <a:srgbClr val="FFDDFF"/>
    <a:srgbClr val="CEFCAE"/>
    <a:srgbClr val="FFB9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926" autoAdjust="0"/>
    <p:restoredTop sz="94660"/>
  </p:normalViewPr>
  <p:slideViewPr>
    <p:cSldViewPr snapToGrid="0">
      <p:cViewPr>
        <p:scale>
          <a:sx n="100" d="100"/>
          <a:sy n="100" d="100"/>
        </p:scale>
        <p:origin x="-12" y="-6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4A-9301-4B56-8913-8220B3C2A0ED}" type="datetimeFigureOut">
              <a:rPr kumimoji="1" lang="ja-JP" altLang="en-US" smtClean="0"/>
              <a:t>2021/4/30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BF8B7-738A-4877-952F-24CBDE7B6E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6726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4A-9301-4B56-8913-8220B3C2A0ED}" type="datetimeFigureOut">
              <a:rPr kumimoji="1" lang="ja-JP" altLang="en-US" smtClean="0"/>
              <a:t>2021/4/30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BF8B7-738A-4877-952F-24CBDE7B6E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1346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4A-9301-4B56-8913-8220B3C2A0ED}" type="datetimeFigureOut">
              <a:rPr kumimoji="1" lang="ja-JP" altLang="en-US" smtClean="0"/>
              <a:t>2021/4/30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BF8B7-738A-4877-952F-24CBDE7B6E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2164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4A-9301-4B56-8913-8220B3C2A0ED}" type="datetimeFigureOut">
              <a:rPr kumimoji="1" lang="ja-JP" altLang="en-US" smtClean="0"/>
              <a:t>2021/4/30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BF8B7-738A-4877-952F-24CBDE7B6E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8445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4A-9301-4B56-8913-8220B3C2A0ED}" type="datetimeFigureOut">
              <a:rPr kumimoji="1" lang="ja-JP" altLang="en-US" smtClean="0"/>
              <a:t>2021/4/30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BF8B7-738A-4877-952F-24CBDE7B6E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0345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4A-9301-4B56-8913-8220B3C2A0ED}" type="datetimeFigureOut">
              <a:rPr kumimoji="1" lang="ja-JP" altLang="en-US" smtClean="0"/>
              <a:t>2021/4/30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BF8B7-738A-4877-952F-24CBDE7B6E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0902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4A-9301-4B56-8913-8220B3C2A0ED}" type="datetimeFigureOut">
              <a:rPr kumimoji="1" lang="ja-JP" altLang="en-US" smtClean="0"/>
              <a:t>2021/4/30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BF8B7-738A-4877-952F-24CBDE7B6E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3809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4A-9301-4B56-8913-8220B3C2A0ED}" type="datetimeFigureOut">
              <a:rPr kumimoji="1" lang="ja-JP" altLang="en-US" smtClean="0"/>
              <a:t>2021/4/30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BF8B7-738A-4877-952F-24CBDE7B6E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3788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4A-9301-4B56-8913-8220B3C2A0ED}" type="datetimeFigureOut">
              <a:rPr kumimoji="1" lang="ja-JP" altLang="en-US" smtClean="0"/>
              <a:t>2021/4/30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BF8B7-738A-4877-952F-24CBDE7B6E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4592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4A-9301-4B56-8913-8220B3C2A0ED}" type="datetimeFigureOut">
              <a:rPr kumimoji="1" lang="ja-JP" altLang="en-US" smtClean="0"/>
              <a:t>2021/4/30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BF8B7-738A-4877-952F-24CBDE7B6E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4483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0244A-9301-4B56-8913-8220B3C2A0ED}" type="datetimeFigureOut">
              <a:rPr kumimoji="1" lang="ja-JP" altLang="en-US" smtClean="0"/>
              <a:t>2021/4/30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BF8B7-738A-4877-952F-24CBDE7B6E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877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0244A-9301-4B56-8913-8220B3C2A0ED}" type="datetimeFigureOut">
              <a:rPr kumimoji="1" lang="ja-JP" altLang="en-US" smtClean="0"/>
              <a:t>2021/4/30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BF8B7-738A-4877-952F-24CBDE7B6E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8598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6760" y="113754"/>
            <a:ext cx="10363200" cy="1303063"/>
          </a:xfrm>
        </p:spPr>
        <p:txBody>
          <a:bodyPr>
            <a:normAutofit/>
          </a:bodyPr>
          <a:lstStyle/>
          <a:p>
            <a:r>
              <a:rPr kumimoji="1"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令和３年度　</a:t>
            </a:r>
            <a:r>
              <a:rPr kumimoji="1" lang="en-US" altLang="ja-JP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kumimoji="1" lang="en-US" altLang="ja-JP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kumimoji="1" lang="ja-JP" altLang="en-US" sz="28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京都市立中京もえぎ幼稚園の教育について</a:t>
            </a:r>
            <a:endParaRPr kumimoji="1" lang="ja-JP" altLang="en-US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678179" y="1734679"/>
            <a:ext cx="10881360" cy="1188720"/>
          </a:xfrm>
          <a:prstGeom prst="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 smtClean="0"/>
              <a:t>　　　　　　　　　　　　　　　　　　　　　</a:t>
            </a:r>
            <a:r>
              <a:rPr lang="ja-JP" altLang="ja-JP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たくましく</a:t>
            </a:r>
            <a:r>
              <a:rPr lang="ja-JP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心豊かな子どもの育成</a:t>
            </a:r>
          </a:p>
          <a:p>
            <a:r>
              <a:rPr lang="ja-JP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～主体的に環境に関わり，好奇心・探求心豊かに夢中になって遊ぶ子どもの育成をめざして～</a:t>
            </a:r>
            <a:endParaRPr kumimoji="1" lang="ja-JP" altLang="en-US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角丸四角形 4"/>
          <p:cNvSpPr/>
          <p:nvPr/>
        </p:nvSpPr>
        <p:spPr>
          <a:xfrm>
            <a:off x="1005840" y="1480181"/>
            <a:ext cx="1645920" cy="548640"/>
          </a:xfrm>
          <a:prstGeom prst="roundRect">
            <a:avLst/>
          </a:prstGeom>
          <a:solidFill>
            <a:srgbClr val="FFB3D9"/>
          </a:solidFill>
          <a:ln>
            <a:solidFill>
              <a:srgbClr val="FF00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教育目標</a:t>
            </a:r>
            <a:endParaRPr kumimoji="1" lang="ja-JP" altLang="en-US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701039" y="3457028"/>
            <a:ext cx="10881361" cy="178725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</a:t>
            </a:r>
            <a:r>
              <a:rPr lang="ja-JP" altLang="en-US" sz="2000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💛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自分</a:t>
            </a:r>
            <a:r>
              <a:rPr lang="ja-JP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で考え，行動する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子ども</a:t>
            </a:r>
            <a:endParaRPr lang="en-US" altLang="ja-JP" sz="2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</a:t>
            </a:r>
            <a:r>
              <a:rPr lang="ja-JP" altLang="en-US" sz="2000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💛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自分</a:t>
            </a:r>
            <a:r>
              <a:rPr lang="ja-JP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の思いを十分に出し，相手の気持ちに気づける思いやりのある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子ども</a:t>
            </a:r>
            <a:endParaRPr lang="en-US" altLang="ja-JP" sz="2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</a:t>
            </a:r>
            <a:r>
              <a:rPr lang="ja-JP" altLang="en-US" sz="2000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💛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いろいろ</a:t>
            </a:r>
            <a:r>
              <a:rPr lang="ja-JP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なことに興味や関心をもって関わり夢中になって遊びこむ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子ども</a:t>
            </a:r>
            <a:endParaRPr lang="en-US" altLang="ja-JP" sz="2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</a:t>
            </a:r>
            <a:r>
              <a:rPr lang="ja-JP" altLang="en-US" sz="2000" dirty="0" smtClean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💛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しなやか</a:t>
            </a:r>
            <a:r>
              <a:rPr lang="ja-JP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で粘り強く，最後までやり遂げようとする子ども</a:t>
            </a:r>
            <a:endParaRPr kumimoji="1" lang="ja-JP" altLang="en-US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1005840" y="3178578"/>
            <a:ext cx="3116379" cy="548640"/>
          </a:xfrm>
          <a:prstGeom prst="roundRect">
            <a:avLst/>
          </a:prstGeom>
          <a:solidFill>
            <a:srgbClr val="D8A2DE"/>
          </a:solidFill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目指す子ども像</a:t>
            </a:r>
            <a:endParaRPr kumimoji="1" lang="ja-JP" altLang="en-US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701039" y="5584875"/>
            <a:ext cx="5699761" cy="3149146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2000" dirty="0" smtClean="0">
                <a:solidFill>
                  <a:srgbClr val="00B0F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子ども</a:t>
            </a:r>
            <a:r>
              <a:rPr lang="ja-JP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一人一人の命を守り切る意識を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高く</a:t>
            </a:r>
            <a:endParaRPr lang="en-US" altLang="ja-JP" sz="2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もち</a:t>
            </a:r>
            <a:r>
              <a:rPr lang="ja-JP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行動する教職員</a:t>
            </a:r>
          </a:p>
          <a:p>
            <a:r>
              <a:rPr lang="ja-JP" altLang="en-US" sz="2000" dirty="0" smtClean="0">
                <a:solidFill>
                  <a:srgbClr val="00B0F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子ども</a:t>
            </a:r>
            <a:r>
              <a:rPr lang="ja-JP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に向き合い，一人一人のよさや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可能</a:t>
            </a:r>
            <a:endParaRPr lang="en-US" altLang="ja-JP" sz="2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性</a:t>
            </a:r>
            <a:r>
              <a:rPr lang="ja-JP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を伸長させる教職員　　　　　　　　　　　　　　　　　　　</a:t>
            </a:r>
          </a:p>
          <a:p>
            <a:r>
              <a:rPr lang="ja-JP" altLang="en-US" sz="2000" dirty="0" smtClean="0">
                <a:solidFill>
                  <a:srgbClr val="00B0F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子ども</a:t>
            </a:r>
            <a:r>
              <a:rPr lang="ja-JP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や保護者の願いに正面から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向き合う</a:t>
            </a:r>
            <a:endParaRPr lang="en-US" altLang="ja-JP" sz="2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教職員</a:t>
            </a:r>
          </a:p>
          <a:p>
            <a:r>
              <a:rPr lang="ja-JP" altLang="en-US" sz="2000" dirty="0" smtClean="0">
                <a:solidFill>
                  <a:srgbClr val="00B0F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明るく元気で共に支え合い，自己研鑽に励</a:t>
            </a:r>
            <a:endParaRPr lang="en-US" altLang="ja-JP" sz="2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創造性豊かな教職員</a:t>
            </a:r>
            <a:endParaRPr kumimoji="1" lang="ja-JP" altLang="en-US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1005840" y="5378518"/>
            <a:ext cx="3116379" cy="548640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目指す教職員像</a:t>
            </a:r>
            <a:endParaRPr kumimoji="1" lang="ja-JP" altLang="en-US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6573157" y="5584875"/>
            <a:ext cx="5009243" cy="3149146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lang="en-US" altLang="ja-JP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 smtClean="0">
                <a:solidFill>
                  <a:srgbClr val="00B0F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一人一人の子どもを徹底的に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大切に</a:t>
            </a:r>
            <a:endParaRPr lang="en-US" altLang="ja-JP" sz="2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する</a:t>
            </a:r>
            <a:r>
              <a:rPr lang="ja-JP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教育を推進する幼稚園</a:t>
            </a:r>
          </a:p>
          <a:p>
            <a:r>
              <a:rPr lang="ja-JP" altLang="en-US" sz="2000" dirty="0" smtClean="0">
                <a:solidFill>
                  <a:srgbClr val="00B0F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★</a:t>
            </a:r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地域</a:t>
            </a:r>
            <a:r>
              <a:rPr lang="ja-JP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や保護者と連携の下，教育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の核</a:t>
            </a:r>
            <a:endParaRPr lang="en-US" altLang="ja-JP" sz="2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となり</a:t>
            </a:r>
            <a:r>
              <a:rPr lang="ja-JP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信頼される，地域の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子育て支援</a:t>
            </a:r>
            <a:endParaRPr lang="en-US" altLang="ja-JP" sz="20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センター</a:t>
            </a:r>
            <a:r>
              <a:rPr lang="ja-JP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としての役割の推進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する幼稚園</a:t>
            </a:r>
            <a:endParaRPr lang="ja-JP" altLang="ja-JP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endParaRPr kumimoji="1" lang="ja-JP" altLang="en-US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6883219" y="5421384"/>
            <a:ext cx="3116379" cy="548640"/>
          </a:xfrm>
          <a:prstGeom prst="round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目指す幼稚園像</a:t>
            </a:r>
            <a:endParaRPr kumimoji="1" lang="ja-JP" altLang="en-US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678179" y="10804588"/>
            <a:ext cx="10835640" cy="453897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>
              <a:spcAft>
                <a:spcPts val="0"/>
              </a:spcAft>
            </a:pPr>
            <a:r>
              <a:rPr lang="ja-JP" altLang="en-US" sz="19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ja-JP" altLang="en-US" sz="14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子どもの命を</a:t>
            </a: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守り切る，</a:t>
            </a: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誰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一人</a:t>
            </a: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取り残さない丁寧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な幼稚園運営に徹する。</a:t>
            </a:r>
          </a:p>
          <a:p>
            <a:pPr lvl="0" algn="just">
              <a:spcAft>
                <a:spcPts val="0"/>
              </a:spcAft>
            </a:pP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　教育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目標の実現に向けて総合的に保育を展開し，一人一人の子どもに寄り添った教育を進め，確かな育ちに</a:t>
            </a:r>
            <a:r>
              <a:rPr lang="ja-JP" altLang="en-US" sz="1600" kern="100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つな</a:t>
            </a:r>
            <a:endParaRPr lang="en-US" altLang="ja-JP" sz="1600" kern="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algn="just">
              <a:spcAft>
                <a:spcPts val="0"/>
              </a:spcAft>
            </a:pP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が</a:t>
            </a:r>
            <a:r>
              <a:rPr lang="ja-JP" altLang="en-US" sz="1600" kern="100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るように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する。</a:t>
            </a:r>
          </a:p>
          <a:p>
            <a:pPr lvl="0" algn="just">
              <a:spcAft>
                <a:spcPts val="0"/>
              </a:spcAft>
            </a:pP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　子ども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が主体的に夢中になって遊ぶための保育を展開し，特に身体機能の発達の保障を図る環境構成や援助の</a:t>
            </a: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在</a:t>
            </a:r>
            <a:endParaRPr lang="en-US" altLang="ja-JP" sz="1600" kern="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algn="just">
              <a:spcAft>
                <a:spcPts val="0"/>
              </a:spcAft>
            </a:pP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600" kern="100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り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方を追求する。</a:t>
            </a:r>
          </a:p>
          <a:p>
            <a:pPr lvl="0" algn="just">
              <a:spcAft>
                <a:spcPts val="0"/>
              </a:spcAft>
            </a:pP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　幼稚園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教育要領の理解と実践に努め，保育の充実と専門職としての資質向上向けた取組を行うとともに，それ</a:t>
            </a:r>
            <a:r>
              <a:rPr lang="ja-JP" altLang="en-US" sz="1600" kern="100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ぞ</a:t>
            </a:r>
            <a:endParaRPr lang="en-US" altLang="ja-JP" sz="1600" kern="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algn="just">
              <a:spcAft>
                <a:spcPts val="0"/>
              </a:spcAft>
            </a:pP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600" kern="100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れの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教員が自らのキャリアステージを意識して具体的めあてをもち保育に取り組む。</a:t>
            </a:r>
          </a:p>
          <a:p>
            <a:pPr lvl="0" algn="just">
              <a:spcAft>
                <a:spcPts val="0"/>
              </a:spcAft>
            </a:pP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　保幼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小中の円滑な育ちの接続を図るために，情報や課題を共有しながら取組の充実を図る。</a:t>
            </a:r>
          </a:p>
          <a:p>
            <a:pPr lvl="0" algn="just">
              <a:spcAft>
                <a:spcPts val="0"/>
              </a:spcAft>
            </a:pP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　小規模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保育事業所等様々な関係機関と連携し，地域の子育て支援センターとしての役割を意識し，取組を</a:t>
            </a:r>
            <a:r>
              <a:rPr lang="ja-JP" altLang="en-US" sz="1600" kern="1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推進</a:t>
            </a:r>
            <a:r>
              <a:rPr lang="ja-JP" altLang="en-US" sz="1600" kern="100" dirty="0" err="1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す</a:t>
            </a:r>
            <a:endParaRPr lang="en-US" altLang="ja-JP" sz="1600" kern="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algn="just">
              <a:spcAft>
                <a:spcPts val="0"/>
              </a:spcAft>
            </a:pP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る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</a:p>
          <a:p>
            <a:pPr lvl="0" algn="just">
              <a:spcAft>
                <a:spcPts val="0"/>
              </a:spcAft>
            </a:pP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　</a:t>
            </a:r>
            <a:r>
              <a:rPr lang="en-US" altLang="ja-JP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ICT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等を積極的かつ効果的に活用して豊かな保育を行う。</a:t>
            </a:r>
          </a:p>
          <a:p>
            <a:pPr lvl="0" algn="just">
              <a:spcAft>
                <a:spcPts val="0"/>
              </a:spcAft>
            </a:pP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　学校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運営協議会を核として，保護者・地域との連携を図り，関係者評価を活かし，豊かな幼稚園教育を展開する。</a:t>
            </a:r>
          </a:p>
          <a:p>
            <a:pPr lvl="0" algn="just">
              <a:spcAft>
                <a:spcPts val="0"/>
              </a:spcAft>
            </a:pP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　預かり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保育の実態を見直し，指導計画の検証と内容の充実を図る</a:t>
            </a: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en-US" altLang="ja-JP" sz="1600" kern="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algn="just">
              <a:spcAft>
                <a:spcPts val="0"/>
              </a:spcAft>
            </a:pP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　自園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の取組や教育内容を幼稚園説明会やホームページ，幼稚園便り，学級便り等で発信をする</a:t>
            </a: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en-US" altLang="ja-JP" sz="1600" kern="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lvl="0" algn="just">
              <a:spcAft>
                <a:spcPts val="0"/>
              </a:spcAft>
            </a:pPr>
            <a:r>
              <a:rPr lang="ja-JP" altLang="en-US" sz="1600" kern="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　日々</a:t>
            </a:r>
            <a:r>
              <a:rPr lang="ja-JP" altLang="en-US" sz="1600" kern="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の仕事を組織的に工夫しながら，働き方改革を推進する。</a:t>
            </a:r>
          </a:p>
          <a:p>
            <a:pPr marL="342900" lvl="0" indent="-342900" algn="just">
              <a:spcAft>
                <a:spcPts val="0"/>
              </a:spcAft>
              <a:buFont typeface="ＭＳ 明朝" panose="02020609040205080304" pitchFamily="17" charset="-128"/>
              <a:buChar char="・"/>
            </a:pPr>
            <a:endParaRPr lang="ja-JP" altLang="en-US" sz="16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marL="342900" lvl="0" indent="-342900" algn="just">
              <a:spcAft>
                <a:spcPts val="0"/>
              </a:spcAft>
              <a:buFont typeface="ＭＳ 明朝" panose="02020609040205080304" pitchFamily="17" charset="-128"/>
              <a:buChar char="・"/>
            </a:pPr>
            <a:endParaRPr lang="ja-JP" altLang="en-US" sz="1600" kern="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909642" y="10378641"/>
            <a:ext cx="1838316" cy="548640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経営</a:t>
            </a:r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方針</a:t>
            </a:r>
            <a:endParaRPr kumimoji="1" lang="ja-JP" altLang="en-US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2105850" y="9334789"/>
            <a:ext cx="7980298" cy="943275"/>
          </a:xfrm>
          <a:prstGeom prst="rect">
            <a:avLst/>
          </a:prstGeom>
          <a:ln w="19050"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dirty="0" smtClean="0"/>
              <a:t>　　　　　　　　　</a:t>
            </a:r>
            <a:endParaRPr lang="en-US" altLang="ja-JP" dirty="0" smtClean="0"/>
          </a:p>
          <a:p>
            <a:r>
              <a:rPr lang="ja-JP" altLang="en-US" dirty="0"/>
              <a:t>　</a:t>
            </a:r>
            <a:r>
              <a:rPr lang="ja-JP" altLang="ja-JP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自ら</a:t>
            </a:r>
            <a:r>
              <a:rPr lang="ja-JP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心と体を動かして遊ぶことを楽しむ姿を目指して</a:t>
            </a:r>
          </a:p>
          <a:p>
            <a:r>
              <a:rPr lang="ja-JP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ja-JP" altLang="ja-JP" sz="2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  <a:r>
              <a:rPr lang="ja-JP" altLang="ja-JP" sz="2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子どもの”ねがい”を実現する園環境の創造から～</a:t>
            </a:r>
          </a:p>
          <a:p>
            <a:r>
              <a:rPr lang="ja-JP" altLang="en-US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endParaRPr kumimoji="1" lang="ja-JP" altLang="en-US" sz="2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4370166" y="8851487"/>
            <a:ext cx="3116379" cy="615385"/>
          </a:xfrm>
          <a:prstGeom prst="roundRect">
            <a:avLst/>
          </a:prstGeom>
          <a:solidFill>
            <a:srgbClr val="85DFFF"/>
          </a:solidFill>
          <a:ln>
            <a:solidFill>
              <a:srgbClr val="FFFFA7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園内研修テーマ</a:t>
            </a:r>
            <a:endParaRPr kumimoji="1" lang="ja-JP" altLang="en-US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87162" y="9298006"/>
            <a:ext cx="1295238" cy="10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856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275</TotalTime>
  <Words>18</Words>
  <Application>Microsoft Office PowerPoint</Application>
  <PresentationFormat>ユーザー設定</PresentationFormat>
  <Paragraphs>47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HG丸ｺﾞｼｯｸM-PRO</vt:lpstr>
      <vt:lpstr>ＭＳ Ｐゴシック</vt:lpstr>
      <vt:lpstr>ＭＳ 明朝</vt:lpstr>
      <vt:lpstr>Arial</vt:lpstr>
      <vt:lpstr>Calibri</vt:lpstr>
      <vt:lpstr>Calibri Light</vt:lpstr>
      <vt:lpstr>Office テーマ</vt:lpstr>
      <vt:lpstr>令和３年度　 京都市立中京もえぎ幼稚園の教育について</vt:lpstr>
    </vt:vector>
  </TitlesOfParts>
  <Company>京都市教育委員会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令和２年度　京都市立中京もえぎ幼稚園の教育  園児・保護者・地域・教職員がともに 輝き育ち合う　中京もえぎ幼稚園  教育目標</dc:title>
  <dc:creator>京都市教育委員会</dc:creator>
  <cp:lastModifiedBy>京都市教育委員会</cp:lastModifiedBy>
  <cp:revision>24</cp:revision>
  <cp:lastPrinted>2020-05-20T06:10:54Z</cp:lastPrinted>
  <dcterms:created xsi:type="dcterms:W3CDTF">2020-04-15T07:09:47Z</dcterms:created>
  <dcterms:modified xsi:type="dcterms:W3CDTF">2021-04-30T08:45:00Z</dcterms:modified>
</cp:coreProperties>
</file>