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9933"/>
    <a:srgbClr val="CC0066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3989" autoAdjust="0"/>
  </p:normalViewPr>
  <p:slideViewPr>
    <p:cSldViewPr snapToGrid="0">
      <p:cViewPr>
        <p:scale>
          <a:sx n="89" d="100"/>
          <a:sy n="89" d="100"/>
        </p:scale>
        <p:origin x="654" y="-33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7BC0DAC5-2496-481F-B14C-28D7BDA20A3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88" y="4777245"/>
            <a:ext cx="5439101" cy="3908363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310"/>
            <a:ext cx="2946247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8328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088ABB71-D10C-4070-ABDA-45807E63D1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133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ABB71-D10C-4070-ABDA-45807E63D10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766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E1E7-8826-4E0B-8C18-F2B34FB4A35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4FB1-E3E4-4BBD-B767-371BFA71E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661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E1E7-8826-4E0B-8C18-F2B34FB4A35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4FB1-E3E4-4BBD-B767-371BFA71E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697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E1E7-8826-4E0B-8C18-F2B34FB4A35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4FB1-E3E4-4BBD-B767-371BFA71E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549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E1E7-8826-4E0B-8C18-F2B34FB4A35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4FB1-E3E4-4BBD-B767-371BFA71E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2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E1E7-8826-4E0B-8C18-F2B34FB4A35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4FB1-E3E4-4BBD-B767-371BFA71E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0918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E1E7-8826-4E0B-8C18-F2B34FB4A35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4FB1-E3E4-4BBD-B767-371BFA71E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828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E1E7-8826-4E0B-8C18-F2B34FB4A35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4FB1-E3E4-4BBD-B767-371BFA71E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2144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E1E7-8826-4E0B-8C18-F2B34FB4A35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4FB1-E3E4-4BBD-B767-371BFA71E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70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E1E7-8826-4E0B-8C18-F2B34FB4A35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4FB1-E3E4-4BBD-B767-371BFA71E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2894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E1E7-8826-4E0B-8C18-F2B34FB4A35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4FB1-E3E4-4BBD-B767-371BFA71E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41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0E1E7-8826-4E0B-8C18-F2B34FB4A35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34FB1-E3E4-4BBD-B767-371BFA71E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6006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0E1E7-8826-4E0B-8C18-F2B34FB4A351}" type="datetimeFigureOut">
              <a:rPr kumimoji="1" lang="ja-JP" altLang="en-US" smtClean="0"/>
              <a:t>2022/4/15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34FB1-E3E4-4BBD-B767-371BFA71E4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9428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4977915" y="2408374"/>
            <a:ext cx="2721086" cy="1782013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 anchorCtr="1"/>
          <a:lstStyle/>
          <a:p>
            <a:pPr>
              <a:defRPr/>
            </a:pPr>
            <a:endParaRPr lang="en-US" altLang="ja-JP" sz="1050" b="1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105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altLang="ja-JP" sz="1050" b="1" dirty="0" smtClean="0">
                <a:solidFill>
                  <a:schemeClr val="tx1"/>
                </a:solidFill>
              </a:rPr>
              <a:t>Creativity</a:t>
            </a:r>
            <a:r>
              <a:rPr lang="ja-JP" altLang="ja-JP" sz="9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「自分の力</a:t>
            </a:r>
            <a:r>
              <a:rPr lang="ja-JP" altLang="en-US" sz="9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</a:t>
            </a:r>
            <a:r>
              <a:rPr lang="ja-JP" altLang="ja-JP" sz="9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世界を変える</a:t>
            </a:r>
            <a:r>
              <a:rPr lang="ja-JP" altLang="ja-JP" sz="9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endParaRPr lang="en-US" altLang="ja-JP" sz="9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ja-JP" sz="1050" dirty="0" smtClean="0">
                <a:solidFill>
                  <a:schemeClr val="tx1"/>
                </a:solidFill>
              </a:rPr>
              <a:t>新時代</a:t>
            </a:r>
            <a:r>
              <a:rPr lang="ja-JP" altLang="ja-JP" sz="1050" dirty="0">
                <a:solidFill>
                  <a:schemeClr val="tx1"/>
                </a:solidFill>
              </a:rPr>
              <a:t>の価値を創造</a:t>
            </a:r>
            <a:r>
              <a:rPr lang="ja-JP" altLang="ja-JP" sz="1050" dirty="0" smtClean="0">
                <a:solidFill>
                  <a:schemeClr val="tx1"/>
                </a:solidFill>
              </a:rPr>
              <a:t>・探究する</a:t>
            </a:r>
            <a:r>
              <a:rPr lang="ja-JP" altLang="en-US" sz="1050" dirty="0" smtClean="0">
                <a:solidFill>
                  <a:schemeClr val="tx1"/>
                </a:solidFill>
              </a:rPr>
              <a:t>姿勢</a:t>
            </a:r>
            <a:r>
              <a:rPr lang="ja-JP" altLang="ja-JP" sz="1050" dirty="0" smtClean="0">
                <a:solidFill>
                  <a:schemeClr val="tx1"/>
                </a:solidFill>
              </a:rPr>
              <a:t>の育成</a:t>
            </a:r>
            <a:endParaRPr lang="en-US" altLang="ja-JP" sz="105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 smtClean="0">
                <a:solidFill>
                  <a:schemeClr val="tx1"/>
                </a:solidFill>
              </a:rPr>
              <a:t>　</a:t>
            </a:r>
            <a:endParaRPr lang="en-US" altLang="ja-JP" sz="3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altLang="ja-JP" sz="1050" b="1" dirty="0" smtClean="0">
                <a:solidFill>
                  <a:schemeClr val="tx1"/>
                </a:solidFill>
              </a:rPr>
              <a:t>Responsibility</a:t>
            </a:r>
            <a:r>
              <a:rPr lang="ja-JP" altLang="ja-JP" sz="9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「自分の力</a:t>
            </a:r>
            <a:r>
              <a:rPr lang="ja-JP" altLang="en-US" sz="900" b="1" u="sng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lang="ja-JP" altLang="ja-JP" sz="9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世界を変える」</a:t>
            </a:r>
            <a:endParaRPr lang="en-US" altLang="ja-JP" sz="105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ja-JP" sz="1050" dirty="0" smtClean="0">
                <a:solidFill>
                  <a:schemeClr val="tx1"/>
                </a:solidFill>
              </a:rPr>
              <a:t>自己</a:t>
            </a:r>
            <a:r>
              <a:rPr lang="ja-JP" altLang="ja-JP" sz="1050" dirty="0">
                <a:solidFill>
                  <a:schemeClr val="tx1"/>
                </a:solidFill>
              </a:rPr>
              <a:t>と集団の未来に対する責任</a:t>
            </a:r>
            <a:r>
              <a:rPr lang="ja-JP" altLang="ja-JP" sz="1050" dirty="0" smtClean="0">
                <a:solidFill>
                  <a:schemeClr val="tx1"/>
                </a:solidFill>
              </a:rPr>
              <a:t>を果たす</a:t>
            </a:r>
            <a:endParaRPr lang="en-US" altLang="ja-JP" sz="105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1050" dirty="0" smtClean="0">
                <a:solidFill>
                  <a:schemeClr val="tx1"/>
                </a:solidFill>
              </a:rPr>
              <a:t>姿勢の</a:t>
            </a:r>
            <a:r>
              <a:rPr lang="ja-JP" altLang="ja-JP" sz="1050" dirty="0" smtClean="0">
                <a:solidFill>
                  <a:schemeClr val="tx1"/>
                </a:solidFill>
              </a:rPr>
              <a:t>育成</a:t>
            </a:r>
            <a:endParaRPr lang="en-US" altLang="ja-JP" sz="300" dirty="0" smtClean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altLang="ja-JP" sz="1050" b="1" dirty="0">
                <a:solidFill>
                  <a:schemeClr val="tx1"/>
                </a:solidFill>
              </a:rPr>
              <a:t>Diversity</a:t>
            </a:r>
            <a:r>
              <a:rPr lang="ja-JP" altLang="ja-JP" sz="9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「自分の力</a:t>
            </a:r>
            <a:r>
              <a:rPr lang="ja-JP" altLang="ja-JP" sz="9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lang="ja-JP" altLang="ja-JP" sz="9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世界で変える」</a:t>
            </a:r>
            <a:r>
              <a:rPr lang="en-US" altLang="ja-JP" sz="9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lang="en-US" altLang="ja-JP" sz="105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defRPr/>
            </a:pPr>
            <a:r>
              <a:rPr lang="ja-JP" altLang="ja-JP" sz="1050" dirty="0" smtClean="0">
                <a:solidFill>
                  <a:schemeClr val="tx1"/>
                </a:solidFill>
              </a:rPr>
              <a:t>多様化</a:t>
            </a:r>
            <a:r>
              <a:rPr lang="ja-JP" altLang="ja-JP" sz="1050" dirty="0">
                <a:solidFill>
                  <a:schemeClr val="tx1"/>
                </a:solidFill>
              </a:rPr>
              <a:t>する社会の調和を希求</a:t>
            </a:r>
            <a:r>
              <a:rPr lang="ja-JP" altLang="ja-JP" sz="1050" dirty="0" smtClean="0">
                <a:solidFill>
                  <a:schemeClr val="tx1"/>
                </a:solidFill>
              </a:rPr>
              <a:t>する</a:t>
            </a:r>
            <a:r>
              <a:rPr lang="ja-JP" altLang="en-US" sz="1050" dirty="0" smtClean="0">
                <a:solidFill>
                  <a:schemeClr val="tx1"/>
                </a:solidFill>
              </a:rPr>
              <a:t>姿勢</a:t>
            </a:r>
            <a:r>
              <a:rPr lang="ja-JP" altLang="ja-JP" sz="1050" dirty="0" smtClean="0">
                <a:solidFill>
                  <a:schemeClr val="tx1"/>
                </a:solidFill>
              </a:rPr>
              <a:t>の育成</a:t>
            </a:r>
            <a:endParaRPr lang="ja-JP" altLang="ja-JP" sz="1050" dirty="0">
              <a:solidFill>
                <a:schemeClr val="tx1"/>
              </a:solidFill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487410" y="2408374"/>
            <a:ext cx="2490504" cy="178201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 anchor="b">
            <a:noAutofit/>
          </a:bodyPr>
          <a:lstStyle/>
          <a:p>
            <a:r>
              <a:rPr kumimoji="1" lang="en-US" altLang="ja-JP" sz="1050" b="1" dirty="0" smtClean="0"/>
              <a:t>Communication</a:t>
            </a:r>
            <a:r>
              <a:rPr kumimoji="1" lang="ja-JP" altLang="en-US" sz="9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（人と繋がる）</a:t>
            </a:r>
            <a:endParaRPr kumimoji="1" lang="en-US" altLang="ja-JP" sz="9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50" dirty="0"/>
              <a:t>自己</a:t>
            </a:r>
            <a:r>
              <a:rPr lang="ja-JP" altLang="en-US" sz="1050" dirty="0" smtClean="0"/>
              <a:t>と他者とを繋ぎ，相互に理解しようとする</a:t>
            </a:r>
            <a:endParaRPr lang="en-US" altLang="ja-JP" sz="1050" dirty="0" smtClean="0"/>
          </a:p>
          <a:p>
            <a:r>
              <a:rPr kumimoji="1" lang="en-US" altLang="ja-JP" sz="1050" b="1" dirty="0" smtClean="0"/>
              <a:t>Collaboration</a:t>
            </a:r>
            <a:r>
              <a:rPr kumimoji="1" lang="ja-JP" altLang="en-US" sz="9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（社会と関わる）</a:t>
            </a:r>
            <a:endParaRPr kumimoji="1" lang="en-US" altLang="ja-JP" sz="9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50" dirty="0" smtClean="0"/>
              <a:t>仲間と知恵や技能を結集し，社会に</a:t>
            </a:r>
            <a:endParaRPr lang="en-US" altLang="ja-JP" sz="1050" dirty="0" smtClean="0"/>
          </a:p>
          <a:p>
            <a:r>
              <a:rPr lang="ja-JP" altLang="en-US" sz="1050" dirty="0" smtClean="0"/>
              <a:t>参画しようとする</a:t>
            </a:r>
            <a:endParaRPr lang="en-US" altLang="ja-JP" sz="1050" dirty="0" smtClean="0"/>
          </a:p>
          <a:p>
            <a:r>
              <a:rPr lang="en-US" altLang="ja-JP" sz="1050" b="1" dirty="0" smtClean="0"/>
              <a:t>Challenge</a:t>
            </a:r>
            <a:r>
              <a:rPr lang="ja-JP" altLang="en-US" sz="9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（果敢に知と向き合う）</a:t>
            </a:r>
            <a:endParaRPr lang="en-US" altLang="ja-JP" sz="9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050" dirty="0"/>
              <a:t>夢</a:t>
            </a:r>
            <a:r>
              <a:rPr lang="ja-JP" altLang="en-US" sz="1050" dirty="0" smtClean="0"/>
              <a:t>を</a:t>
            </a:r>
            <a:r>
              <a:rPr lang="ja-JP" altLang="en-US" sz="1050" dirty="0"/>
              <a:t>実現</a:t>
            </a:r>
            <a:r>
              <a:rPr lang="ja-JP" altLang="en-US" sz="1050" dirty="0" smtClean="0"/>
              <a:t>するために，深い知の世界にチャレンジし続ける</a:t>
            </a:r>
            <a:endParaRPr kumimoji="1" lang="ja-JP" altLang="en-US" sz="1050" dirty="0"/>
          </a:p>
        </p:txBody>
      </p:sp>
      <p:sp>
        <p:nvSpPr>
          <p:cNvPr id="4" name="サブタイトル 2"/>
          <p:cNvSpPr>
            <a:spLocks noGrp="1"/>
          </p:cNvSpPr>
          <p:nvPr>
            <p:ph type="subTitle" idx="1"/>
          </p:nvPr>
        </p:nvSpPr>
        <p:spPr>
          <a:xfrm>
            <a:off x="115419" y="360467"/>
            <a:ext cx="9683333" cy="380941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algn="l"/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校是「進取・敢為・</a:t>
            </a:r>
            <a:r>
              <a:rPr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独創」</a:t>
            </a:r>
            <a:r>
              <a:rPr kumimoji="1"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自ら進んでことをなす進取の気性，あえて困難なことに挑戦する敢為の気概，新しい価値を生み出す独創性，エンタープライジングシップを身につけることをめざす。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5419" y="776129"/>
            <a:ext cx="9683931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ja-JP" sz="1050" dirty="0" smtClean="0"/>
              <a:t>【</a:t>
            </a:r>
            <a:r>
              <a:rPr lang="ja-JP" altLang="ja-JP" sz="105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学校教育目標</a:t>
            </a:r>
            <a:r>
              <a:rPr lang="ja-JP" altLang="ja-JP" sz="1050" dirty="0"/>
              <a:t>】</a:t>
            </a:r>
          </a:p>
          <a:p>
            <a:r>
              <a:rPr lang="ja-JP" altLang="ja-JP" sz="1050" dirty="0"/>
              <a:t>変化の</a:t>
            </a:r>
            <a:r>
              <a:rPr lang="ja-JP" altLang="ja-JP" sz="1050" dirty="0" smtClean="0"/>
              <a:t>激しい</a:t>
            </a:r>
            <a:r>
              <a:rPr lang="ja-JP" altLang="en-US" sz="1050" dirty="0" smtClean="0"/>
              <a:t>未来</a:t>
            </a:r>
            <a:r>
              <a:rPr lang="ja-JP" altLang="ja-JP" sz="1050" dirty="0" smtClean="0"/>
              <a:t>社会</a:t>
            </a:r>
            <a:r>
              <a:rPr lang="ja-JP" altLang="ja-JP" sz="1050" dirty="0"/>
              <a:t>において，高い知性を育み，一人一人の個性を伸長する学習を展開し</a:t>
            </a:r>
            <a:r>
              <a:rPr lang="ja-JP" altLang="ja-JP" sz="1050" dirty="0" smtClean="0"/>
              <a:t>，自由</a:t>
            </a:r>
            <a:r>
              <a:rPr lang="ja-JP" altLang="ja-JP" sz="1050" dirty="0"/>
              <a:t>な発想と果敢な実行力を持ったチャレンジ精神を涵養し，未来社会の一員として調和の</a:t>
            </a:r>
            <a:r>
              <a:rPr lang="ja-JP" altLang="ja-JP" sz="1050" dirty="0" smtClean="0"/>
              <a:t>とれた豊か</a:t>
            </a:r>
            <a:r>
              <a:rPr lang="ja-JP" altLang="ja-JP" sz="1050" dirty="0"/>
              <a:t>な感性を磨く。創造的コミュニケーション能力を駆使して，グローバルな視点で自然現象・</a:t>
            </a:r>
            <a:r>
              <a:rPr lang="ja-JP" altLang="ja-JP" sz="1050" dirty="0" smtClean="0"/>
              <a:t>社会</a:t>
            </a:r>
            <a:r>
              <a:rPr lang="ja-JP" altLang="ja-JP" sz="1050" dirty="0"/>
              <a:t>事象を考察し</a:t>
            </a:r>
            <a:r>
              <a:rPr lang="ja-JP" altLang="ja-JP" sz="1050" dirty="0" smtClean="0"/>
              <a:t>，</a:t>
            </a:r>
            <a:r>
              <a:rPr lang="ja-JP" altLang="en-US" sz="1050" dirty="0" smtClean="0"/>
              <a:t>これからの</a:t>
            </a:r>
            <a:r>
              <a:rPr lang="ja-JP" altLang="ja-JP" sz="1050" dirty="0" smtClean="0"/>
              <a:t>国際</a:t>
            </a:r>
            <a:r>
              <a:rPr lang="ja-JP" altLang="ja-JP" sz="1050" dirty="0"/>
              <a:t>社会に貢献し活躍できるグローバルリーダーを育成する</a:t>
            </a:r>
            <a:r>
              <a:rPr lang="ja-JP" altLang="ja-JP" sz="1050" dirty="0" smtClean="0"/>
              <a:t>。</a:t>
            </a:r>
            <a:endParaRPr lang="ja-JP" altLang="ja-JP" sz="1050" dirty="0"/>
          </a:p>
        </p:txBody>
      </p:sp>
      <p:sp>
        <p:nvSpPr>
          <p:cNvPr id="7" name="楕円 6"/>
          <p:cNvSpPr/>
          <p:nvPr/>
        </p:nvSpPr>
        <p:spPr>
          <a:xfrm>
            <a:off x="4354285" y="603200"/>
            <a:ext cx="1227909" cy="33963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教育理念</a:t>
            </a:r>
            <a:endParaRPr kumimoji="1" lang="ja-JP" altLang="en-US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楕円 7"/>
          <p:cNvSpPr/>
          <p:nvPr/>
        </p:nvSpPr>
        <p:spPr>
          <a:xfrm>
            <a:off x="72341" y="1686322"/>
            <a:ext cx="2294794" cy="804047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おもしろおかしく</a:t>
            </a:r>
            <a:endParaRPr kumimoji="1"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000" dirty="0" smtClean="0"/>
              <a:t>未来の教室がある学校をめざして</a:t>
            </a:r>
            <a:endParaRPr kumimoji="1" lang="ja-JP" altLang="en-US" sz="10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2341" y="2603639"/>
            <a:ext cx="23711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学校はおもしろく，たのしい場所でなければならない。</a:t>
            </a:r>
            <a:endParaRPr kumimoji="1" lang="en-US" altLang="ja-JP" sz="1000" dirty="0" smtClean="0"/>
          </a:p>
          <a:p>
            <a:r>
              <a:rPr lang="ja-JP" altLang="en-US" sz="1000" dirty="0" smtClean="0"/>
              <a:t>「おもしろおかしく」学校生活を過ごすために，やりたいこと，やるべきこと，そしてやれることは何かを考え，実現することが重要である。</a:t>
            </a:r>
            <a:endParaRPr kumimoji="1" lang="ja-JP" altLang="en-US" sz="1000" dirty="0"/>
          </a:p>
        </p:txBody>
      </p:sp>
      <p:sp>
        <p:nvSpPr>
          <p:cNvPr id="12" name="楕円 11"/>
          <p:cNvSpPr/>
          <p:nvPr/>
        </p:nvSpPr>
        <p:spPr>
          <a:xfrm>
            <a:off x="7730839" y="1668250"/>
            <a:ext cx="2099751" cy="788849"/>
          </a:xfrm>
          <a:prstGeom prst="ellipse">
            <a:avLst/>
          </a:prstGeom>
          <a:solidFill>
            <a:srgbClr val="CC0066"/>
          </a:solidFill>
          <a:ln>
            <a:solidFill>
              <a:srgbClr val="CC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世のため人のため</a:t>
            </a:r>
            <a:endParaRPr kumimoji="1" lang="en-US" altLang="ja-JP" sz="12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900" dirty="0" smtClean="0"/>
              <a:t>社会</a:t>
            </a:r>
            <a:r>
              <a:rPr lang="ja-JP" altLang="en-US" sz="900" dirty="0"/>
              <a:t>貢献</a:t>
            </a:r>
            <a:r>
              <a:rPr lang="ja-JP" altLang="en-US" sz="900" dirty="0" smtClean="0"/>
              <a:t>のために自ら</a:t>
            </a:r>
            <a:endParaRPr lang="en-US" altLang="ja-JP" sz="900" dirty="0" smtClean="0"/>
          </a:p>
          <a:p>
            <a:pPr algn="ctr"/>
            <a:r>
              <a:rPr lang="ja-JP" altLang="en-US" sz="900" dirty="0" smtClean="0"/>
              <a:t>行動する</a:t>
            </a:r>
            <a:endParaRPr kumimoji="1" lang="ja-JP" altLang="en-US" sz="9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9956" y="4435640"/>
            <a:ext cx="2106589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ja-JP" altLang="ja-JP" sz="1000" dirty="0"/>
          </a:p>
          <a:p>
            <a:r>
              <a:rPr lang="ja-JP" altLang="ja-JP" sz="1000" dirty="0" smtClean="0"/>
              <a:t>・</a:t>
            </a:r>
            <a:r>
              <a:rPr lang="ja-JP" altLang="en-US" sz="1000" dirty="0" smtClean="0"/>
              <a:t>本校の校是「進取・敢為・独</a:t>
            </a:r>
            <a:endParaRPr lang="en-US" altLang="ja-JP" sz="1000" dirty="0" smtClean="0"/>
          </a:p>
          <a:p>
            <a:r>
              <a:rPr lang="ja-JP" altLang="en-US" sz="1000" dirty="0" smtClean="0"/>
              <a:t>　創」を理解し，体現しようと</a:t>
            </a:r>
            <a:r>
              <a:rPr lang="ja-JP" altLang="en-US" sz="1000" dirty="0" err="1" smtClean="0"/>
              <a:t>す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en-US" sz="1000" dirty="0" err="1" smtClean="0"/>
              <a:t>る</a:t>
            </a:r>
            <a:r>
              <a:rPr lang="ja-JP" altLang="en-US" sz="1000" dirty="0" smtClean="0"/>
              <a:t>姿勢</a:t>
            </a:r>
            <a:endParaRPr lang="en-US" altLang="ja-JP" sz="1000" dirty="0" smtClean="0"/>
          </a:p>
          <a:p>
            <a:r>
              <a:rPr lang="ja-JP" altLang="en-US" sz="1000" dirty="0" smtClean="0"/>
              <a:t>・深く思考し，適切に判断し，的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en-US" sz="1000" dirty="0" smtClean="0"/>
              <a:t>確に表現しようとする姿勢</a:t>
            </a:r>
            <a:endParaRPr lang="en-US" altLang="ja-JP" sz="1000" dirty="0" smtClean="0"/>
          </a:p>
          <a:p>
            <a:r>
              <a:rPr lang="ja-JP" altLang="en-US" sz="1000" dirty="0" smtClean="0"/>
              <a:t>・学びの目的が自己実現にと</a:t>
            </a:r>
            <a:r>
              <a:rPr lang="ja-JP" altLang="en-US" sz="1000" dirty="0" err="1" smtClean="0"/>
              <a:t>どま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en-US" sz="1000" dirty="0" smtClean="0"/>
              <a:t>らず，社会貢献のためのリー</a:t>
            </a:r>
            <a:endParaRPr lang="en-US" altLang="ja-JP" sz="1000" dirty="0" smtClean="0"/>
          </a:p>
          <a:p>
            <a:r>
              <a:rPr lang="ja-JP" altLang="en-US" sz="1000" dirty="0" smtClean="0"/>
              <a:t>　ダーシップを身につけるためで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en-US" sz="1000" dirty="0" smtClean="0"/>
              <a:t>あることの理解</a:t>
            </a:r>
            <a:endParaRPr lang="en-US" altLang="ja-JP" sz="1000" dirty="0" smtClean="0"/>
          </a:p>
          <a:p>
            <a:r>
              <a:rPr lang="ja-JP" altLang="en-US" sz="1000" dirty="0" smtClean="0"/>
              <a:t>・自らの思考・行動を適切に理解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en-US" sz="1000" dirty="0" smtClean="0"/>
              <a:t>し，感情と言動をコントロール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en-US" sz="1000" dirty="0" smtClean="0"/>
              <a:t>しようとする</a:t>
            </a:r>
            <a:r>
              <a:rPr lang="ja-JP" altLang="en-US" sz="1000" dirty="0"/>
              <a:t>姿勢</a:t>
            </a:r>
            <a:endParaRPr lang="en-US" altLang="ja-JP" sz="1000" dirty="0" smtClean="0"/>
          </a:p>
          <a:p>
            <a:endParaRPr kumimoji="1" lang="en-US" altLang="ja-JP" dirty="0"/>
          </a:p>
          <a:p>
            <a:endParaRPr lang="en-US" altLang="ja-JP" dirty="0" smtClean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843026" y="4564780"/>
            <a:ext cx="309652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b="1" dirty="0" smtClean="0"/>
              <a:t>３つのＣ</a:t>
            </a:r>
            <a:r>
              <a:rPr lang="en-US" altLang="ja-JP" sz="1000" b="1" dirty="0" smtClean="0"/>
              <a:t>×</a:t>
            </a:r>
            <a:r>
              <a:rPr lang="en-US" altLang="ja-JP" sz="1000" b="1" dirty="0" err="1" smtClean="0">
                <a:latin typeface="+mn-ea"/>
              </a:rPr>
              <a:t>CReDi</a:t>
            </a:r>
            <a:r>
              <a:rPr lang="ja-JP" altLang="en-US" sz="1000" b="1" dirty="0" smtClean="0">
                <a:latin typeface="+mn-ea"/>
              </a:rPr>
              <a:t>の体現</a:t>
            </a:r>
            <a:endParaRPr lang="en-US" altLang="ja-JP" sz="1000" b="1" dirty="0" smtClean="0">
              <a:latin typeface="+mn-ea"/>
            </a:endParaRPr>
          </a:p>
          <a:p>
            <a:r>
              <a:rPr lang="ja-JP" altLang="ja-JP" sz="1000" dirty="0" smtClean="0"/>
              <a:t>・</a:t>
            </a:r>
            <a:r>
              <a:rPr lang="ja-JP" altLang="ja-JP" sz="1000" dirty="0"/>
              <a:t>未来を切り拓くべく目標を</a:t>
            </a:r>
            <a:r>
              <a:rPr lang="ja-JP" altLang="ja-JP" sz="1000" dirty="0" smtClean="0"/>
              <a:t>立て，学び身</a:t>
            </a:r>
            <a:r>
              <a:rPr lang="ja-JP" altLang="ja-JP" sz="1000" dirty="0"/>
              <a:t>に</a:t>
            </a:r>
            <a:r>
              <a:rPr lang="ja-JP" altLang="ja-JP" sz="1000" dirty="0" smtClean="0"/>
              <a:t>付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ja-JP" sz="1000" dirty="0" smtClean="0"/>
              <a:t>けた</a:t>
            </a:r>
            <a:r>
              <a:rPr lang="ja-JP" altLang="ja-JP" sz="1000" dirty="0"/>
              <a:t>知識・技能を活用し，</a:t>
            </a:r>
            <a:r>
              <a:rPr lang="ja-JP" altLang="ja-JP" sz="1000" dirty="0" smtClean="0"/>
              <a:t>計画的かつ</a:t>
            </a:r>
            <a:r>
              <a:rPr lang="ja-JP" altLang="ja-JP" sz="1000" dirty="0"/>
              <a:t>粘り</a:t>
            </a:r>
            <a:r>
              <a:rPr lang="ja-JP" altLang="ja-JP" sz="1000" dirty="0" smtClean="0"/>
              <a:t>強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ja-JP" sz="1000" dirty="0" err="1" smtClean="0"/>
              <a:t>く</a:t>
            </a:r>
            <a:r>
              <a:rPr lang="ja-JP" altLang="ja-JP" sz="1000" dirty="0"/>
              <a:t>取り組むことができる</a:t>
            </a:r>
            <a:r>
              <a:rPr lang="ja-JP" altLang="ja-JP" sz="1000" dirty="0" smtClean="0"/>
              <a:t>。</a:t>
            </a:r>
            <a:endParaRPr lang="en-US" altLang="ja-JP" sz="1000" dirty="0" smtClean="0"/>
          </a:p>
          <a:p>
            <a:r>
              <a:rPr lang="ja-JP" altLang="ja-JP" sz="1000" dirty="0" smtClean="0"/>
              <a:t>・</a:t>
            </a:r>
            <a:r>
              <a:rPr lang="ja-JP" altLang="ja-JP" sz="1000" dirty="0"/>
              <a:t>社会を</a:t>
            </a:r>
            <a:r>
              <a:rPr lang="ja-JP" altLang="ja-JP" sz="1000" dirty="0" smtClean="0"/>
              <a:t>取り巻く</a:t>
            </a:r>
            <a:r>
              <a:rPr lang="ja-JP" altLang="en-US" sz="1000" dirty="0"/>
              <a:t>諸課題</a:t>
            </a:r>
            <a:r>
              <a:rPr lang="ja-JP" altLang="ja-JP" sz="1000" dirty="0" smtClean="0"/>
              <a:t>に</a:t>
            </a:r>
            <a:r>
              <a:rPr lang="ja-JP" altLang="ja-JP" sz="1000" dirty="0"/>
              <a:t>関心</a:t>
            </a:r>
            <a:r>
              <a:rPr lang="ja-JP" altLang="ja-JP" sz="1000" dirty="0" smtClean="0"/>
              <a:t>を</a:t>
            </a:r>
            <a:r>
              <a:rPr lang="ja-JP" altLang="en-US" sz="1000" dirty="0" smtClean="0"/>
              <a:t>持ち</a:t>
            </a:r>
            <a:r>
              <a:rPr lang="ja-JP" altLang="ja-JP" sz="1000" dirty="0" smtClean="0"/>
              <a:t>，</a:t>
            </a:r>
            <a:r>
              <a:rPr lang="ja-JP" altLang="ja-JP" sz="1000" dirty="0"/>
              <a:t>その</a:t>
            </a:r>
            <a:r>
              <a:rPr lang="ja-JP" altLang="ja-JP" sz="1000" dirty="0" smtClean="0"/>
              <a:t>中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ja-JP" sz="1000" dirty="0" smtClean="0"/>
              <a:t>に</a:t>
            </a:r>
            <a:r>
              <a:rPr lang="ja-JP" altLang="ja-JP" sz="1000" dirty="0"/>
              <a:t>自ら課題を見出すとともに，その解決に</a:t>
            </a:r>
            <a:r>
              <a:rPr lang="ja-JP" altLang="ja-JP" sz="1000" dirty="0" smtClean="0"/>
              <a:t>向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ja-JP" sz="1000" dirty="0" err="1" smtClean="0"/>
              <a:t>け</a:t>
            </a:r>
            <a:r>
              <a:rPr lang="ja-JP" altLang="ja-JP" sz="1000" dirty="0"/>
              <a:t>責任を持って取り組むことができる</a:t>
            </a:r>
            <a:r>
              <a:rPr lang="ja-JP" altLang="ja-JP" sz="1000" dirty="0" smtClean="0"/>
              <a:t>。</a:t>
            </a:r>
            <a:endParaRPr lang="en-US" altLang="ja-JP" sz="1000" dirty="0" smtClean="0"/>
          </a:p>
          <a:p>
            <a:r>
              <a:rPr lang="ja-JP" altLang="ja-JP" sz="1000" dirty="0" smtClean="0"/>
              <a:t>・</a:t>
            </a:r>
            <a:r>
              <a:rPr lang="ja-JP" altLang="ja-JP" sz="1000" dirty="0"/>
              <a:t>主体性を持って多様な人々と連携し，互い</a:t>
            </a:r>
            <a:r>
              <a:rPr lang="ja-JP" altLang="ja-JP" sz="1000" dirty="0" smtClean="0"/>
              <a:t>の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ja-JP" sz="1000" dirty="0" smtClean="0"/>
              <a:t>意見</a:t>
            </a:r>
            <a:r>
              <a:rPr lang="ja-JP" altLang="ja-JP" sz="1000" dirty="0"/>
              <a:t>を尊重</a:t>
            </a:r>
            <a:r>
              <a:rPr lang="ja-JP" altLang="ja-JP" sz="1000" dirty="0" smtClean="0"/>
              <a:t>する</a:t>
            </a:r>
            <a:r>
              <a:rPr lang="ja-JP" altLang="en-US" sz="1000" dirty="0"/>
              <a:t>姿勢</a:t>
            </a:r>
            <a:r>
              <a:rPr lang="ja-JP" altLang="ja-JP" sz="1000" dirty="0" smtClean="0"/>
              <a:t>で</a:t>
            </a:r>
            <a:r>
              <a:rPr lang="ja-JP" altLang="ja-JP" sz="1000" dirty="0"/>
              <a:t>協働的に取り組む</a:t>
            </a:r>
            <a:r>
              <a:rPr lang="ja-JP" altLang="ja-JP" sz="1000" dirty="0" smtClean="0"/>
              <a:t>こと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ja-JP" sz="1000" dirty="0" smtClean="0"/>
              <a:t>が</a:t>
            </a:r>
            <a:r>
              <a:rPr lang="ja-JP" altLang="ja-JP" sz="1000" dirty="0"/>
              <a:t>できる</a:t>
            </a:r>
            <a:r>
              <a:rPr lang="ja-JP" altLang="ja-JP" sz="1000" dirty="0" smtClean="0"/>
              <a:t>。</a:t>
            </a:r>
            <a:endParaRPr lang="en-US" altLang="ja-JP" sz="1000" dirty="0" smtClean="0"/>
          </a:p>
          <a:p>
            <a:r>
              <a:rPr lang="ja-JP" altLang="ja-JP" sz="1000" dirty="0" smtClean="0"/>
              <a:t>・</a:t>
            </a:r>
            <a:r>
              <a:rPr lang="ja-JP" altLang="ja-JP" sz="1000" dirty="0"/>
              <a:t>自然科学の</a:t>
            </a:r>
            <a:r>
              <a:rPr lang="ja-JP" altLang="ja-JP" sz="1000" dirty="0" smtClean="0"/>
              <a:t>分野，</a:t>
            </a:r>
            <a:r>
              <a:rPr lang="ja-JP" altLang="ja-JP" sz="1000" dirty="0"/>
              <a:t>社会科学の</a:t>
            </a:r>
            <a:r>
              <a:rPr lang="ja-JP" altLang="ja-JP" sz="1000" dirty="0" smtClean="0"/>
              <a:t>分野を</a:t>
            </a:r>
            <a:r>
              <a:rPr lang="ja-JP" altLang="ja-JP" sz="1000" dirty="0"/>
              <a:t>はじめ</a:t>
            </a:r>
            <a:r>
              <a:rPr lang="ja-JP" altLang="ja-JP" sz="1000" dirty="0" smtClean="0"/>
              <a:t>と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ja-JP" sz="1000" dirty="0" smtClean="0"/>
              <a:t>する</a:t>
            </a:r>
            <a:r>
              <a:rPr lang="ja-JP" altLang="ja-JP" sz="1000" dirty="0"/>
              <a:t>知の世界に興味を抱き，生涯に渡って</a:t>
            </a:r>
            <a:r>
              <a:rPr lang="ja-JP" altLang="ja-JP" sz="1000" dirty="0" smtClean="0"/>
              <a:t>学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ja-JP" sz="1000" dirty="0" err="1" smtClean="0"/>
              <a:t>び</a:t>
            </a:r>
            <a:r>
              <a:rPr lang="ja-JP" altLang="ja-JP" sz="1000" dirty="0"/>
              <a:t>続ける姿勢を身に付けている</a:t>
            </a:r>
            <a:r>
              <a:rPr lang="ja-JP" altLang="ja-JP" sz="1000" dirty="0" smtClean="0"/>
              <a:t>。</a:t>
            </a:r>
            <a:endParaRPr lang="ja-JP" altLang="ja-JP" sz="900" b="1" dirty="0"/>
          </a:p>
          <a:p>
            <a:endParaRPr kumimoji="1" lang="ja-JP" altLang="en-US" sz="1000" dirty="0"/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4995" y="-85155"/>
            <a:ext cx="6129476" cy="481693"/>
          </a:xfrm>
          <a:prstGeom prst="rect">
            <a:avLst/>
          </a:prstGeom>
        </p:spPr>
      </p:pic>
      <p:sp>
        <p:nvSpPr>
          <p:cNvPr id="18" name="テキスト ボックス 17"/>
          <p:cNvSpPr txBox="1"/>
          <p:nvPr/>
        </p:nvSpPr>
        <p:spPr>
          <a:xfrm>
            <a:off x="2165727" y="4708148"/>
            <a:ext cx="1602630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100" b="1" dirty="0" smtClean="0"/>
              <a:t>「</a:t>
            </a:r>
            <a:r>
              <a:rPr lang="en-US" altLang="ja-JP" sz="1100" b="1" dirty="0"/>
              <a:t> Creativity </a:t>
            </a:r>
            <a:r>
              <a:rPr lang="ja-JP" altLang="ja-JP" sz="1100" b="1" dirty="0" smtClean="0"/>
              <a:t>」</a:t>
            </a:r>
            <a:endParaRPr lang="en-US" altLang="ja-JP" sz="1100" b="1" dirty="0" smtClean="0"/>
          </a:p>
          <a:p>
            <a:r>
              <a:rPr lang="ja-JP" altLang="en-US" sz="1000" dirty="0" smtClean="0"/>
              <a:t>・「正解」を求めるので</a:t>
            </a:r>
            <a:endParaRPr lang="en-US" altLang="ja-JP" sz="1000" dirty="0" smtClean="0"/>
          </a:p>
          <a:p>
            <a:r>
              <a:rPr lang="ja-JP" altLang="en-US" sz="1000" dirty="0" smtClean="0"/>
              <a:t>　はなく，論理的・科学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en-US" sz="1000" dirty="0" smtClean="0"/>
              <a:t>的思考を経て「答え」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en-US" sz="1000" dirty="0" smtClean="0"/>
              <a:t>を生み出す教育</a:t>
            </a:r>
            <a:endParaRPr lang="en-US" altLang="ja-JP" sz="1000" dirty="0" smtClean="0"/>
          </a:p>
          <a:p>
            <a:r>
              <a:rPr lang="ja-JP" altLang="en-US" sz="1000" dirty="0" smtClean="0"/>
              <a:t>・既存の枠にとらわれる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en-US" sz="1000" dirty="0" smtClean="0"/>
              <a:t>ことなく新たな価値を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en-US" sz="1000" dirty="0" smtClean="0"/>
              <a:t>生み出す取組</a:t>
            </a:r>
            <a:endParaRPr lang="en-US" altLang="ja-JP" sz="1000" dirty="0" smtClean="0"/>
          </a:p>
          <a:p>
            <a:r>
              <a:rPr lang="ja-JP" altLang="en-US" sz="1000" dirty="0" smtClean="0"/>
              <a:t>・自ら学ぶ授業</a:t>
            </a:r>
            <a:endParaRPr lang="en-US" altLang="ja-JP" sz="1000" dirty="0"/>
          </a:p>
          <a:p>
            <a:r>
              <a:rPr lang="ja-JP" altLang="en-US" sz="1000" dirty="0" smtClean="0"/>
              <a:t>・生徒が主役の学校行事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en-US" sz="1000" dirty="0" smtClean="0"/>
              <a:t>の運営</a:t>
            </a:r>
            <a:endParaRPr lang="en-US" altLang="ja-JP" sz="1000" dirty="0" smtClean="0"/>
          </a:p>
          <a:p>
            <a:r>
              <a:rPr lang="ja-JP" altLang="en-US" sz="1000" dirty="0" smtClean="0"/>
              <a:t>・自らが考え自らが動き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en-US" sz="1000" dirty="0" smtClean="0"/>
              <a:t>活動する部活動</a:t>
            </a:r>
            <a:endParaRPr lang="en-US" altLang="ja-JP" sz="1000" dirty="0"/>
          </a:p>
          <a:p>
            <a:endParaRPr lang="ja-JP" altLang="ja-JP" dirty="0"/>
          </a:p>
          <a:p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633565" y="4713338"/>
            <a:ext cx="194235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000" b="1" dirty="0" smtClean="0"/>
              <a:t>「</a:t>
            </a:r>
            <a:r>
              <a:rPr lang="en-US" altLang="ja-JP" sz="1000" b="1" dirty="0"/>
              <a:t> Responsibility</a:t>
            </a:r>
            <a:r>
              <a:rPr lang="en-US" altLang="ja-JP" sz="1000" b="1" dirty="0" smtClean="0"/>
              <a:t> </a:t>
            </a:r>
            <a:r>
              <a:rPr lang="ja-JP" altLang="ja-JP" sz="1000" b="1" dirty="0" smtClean="0"/>
              <a:t>」</a:t>
            </a:r>
            <a:endParaRPr lang="en-US" altLang="ja-JP" sz="1000" b="1" dirty="0" smtClean="0"/>
          </a:p>
          <a:p>
            <a:r>
              <a:rPr kumimoji="1" lang="ja-JP" altLang="en-US" sz="1000" dirty="0" smtClean="0"/>
              <a:t>・</a:t>
            </a:r>
            <a:r>
              <a:rPr lang="ja-JP" altLang="ja-JP" sz="1000" dirty="0"/>
              <a:t>自らを律し</a:t>
            </a:r>
            <a:r>
              <a:rPr lang="ja-JP" altLang="en-US" sz="1000" dirty="0" smtClean="0"/>
              <a:t>，</a:t>
            </a:r>
            <a:r>
              <a:rPr lang="ja-JP" altLang="en-US" sz="1000" dirty="0"/>
              <a:t>すべて</a:t>
            </a:r>
            <a:r>
              <a:rPr lang="ja-JP" altLang="en-US" sz="1000" dirty="0" smtClean="0"/>
              <a:t>の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en-US" sz="1000" dirty="0" smtClean="0"/>
              <a:t>活動</a:t>
            </a:r>
            <a:r>
              <a:rPr lang="ja-JP" altLang="en-US" sz="1000" dirty="0"/>
              <a:t>の中</a:t>
            </a:r>
            <a:r>
              <a:rPr lang="ja-JP" altLang="en-US" sz="1000" dirty="0" smtClean="0"/>
              <a:t>で</a:t>
            </a:r>
            <a:r>
              <a:rPr lang="ja-JP" altLang="ja-JP" sz="1000" dirty="0" smtClean="0"/>
              <a:t>当事者意識を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ja-JP" sz="1000" dirty="0" smtClean="0"/>
              <a:t>持</a:t>
            </a:r>
            <a:r>
              <a:rPr lang="ja-JP" altLang="en-US" sz="1000" dirty="0" smtClean="0"/>
              <a:t>って，</a:t>
            </a:r>
            <a:r>
              <a:rPr kumimoji="1" lang="ja-JP" altLang="en-US" sz="1000" dirty="0" smtClean="0"/>
              <a:t>やりたいこと，</a:t>
            </a:r>
            <a:endParaRPr kumimoji="1" lang="en-US" altLang="ja-JP" sz="1000" dirty="0" smtClean="0"/>
          </a:p>
          <a:p>
            <a:r>
              <a:rPr lang="ja-JP" altLang="en-US" sz="1000" dirty="0"/>
              <a:t>　</a:t>
            </a:r>
            <a:r>
              <a:rPr kumimoji="1" lang="ja-JP" altLang="en-US" sz="1000" dirty="0" smtClean="0"/>
              <a:t>やるべきこと，やれる</a:t>
            </a:r>
            <a:endParaRPr kumimoji="1" lang="en-US" altLang="ja-JP" sz="1000" dirty="0" smtClean="0"/>
          </a:p>
          <a:p>
            <a:r>
              <a:rPr lang="ja-JP" altLang="en-US" sz="1000" dirty="0"/>
              <a:t>　</a:t>
            </a:r>
            <a:r>
              <a:rPr kumimoji="1" lang="ja-JP" altLang="en-US" sz="1000" dirty="0" smtClean="0"/>
              <a:t>ことを考え実践する力</a:t>
            </a:r>
            <a:endParaRPr kumimoji="1" lang="en-US" altLang="ja-JP" sz="1000" dirty="0" smtClean="0"/>
          </a:p>
          <a:p>
            <a:r>
              <a:rPr lang="ja-JP" altLang="en-US" sz="1000" dirty="0"/>
              <a:t>　</a:t>
            </a:r>
            <a:r>
              <a:rPr kumimoji="1" lang="ja-JP" altLang="en-US" sz="1000" dirty="0" smtClean="0"/>
              <a:t>の育成</a:t>
            </a:r>
            <a:endParaRPr kumimoji="1" lang="en-US" altLang="ja-JP" sz="1000" dirty="0" smtClean="0"/>
          </a:p>
          <a:p>
            <a:r>
              <a:rPr lang="ja-JP" altLang="en-US" sz="1000" dirty="0" smtClean="0"/>
              <a:t>・</a:t>
            </a:r>
            <a:r>
              <a:rPr lang="ja-JP" altLang="en-US" sz="1000" dirty="0"/>
              <a:t>自己</a:t>
            </a:r>
            <a:r>
              <a:rPr lang="ja-JP" altLang="ja-JP" sz="1000" dirty="0" smtClean="0"/>
              <a:t>と</a:t>
            </a:r>
            <a:r>
              <a:rPr lang="ja-JP" altLang="ja-JP" sz="1000" dirty="0"/>
              <a:t>その所属</a:t>
            </a:r>
            <a:r>
              <a:rPr lang="ja-JP" altLang="ja-JP" sz="1000" dirty="0" smtClean="0"/>
              <a:t>する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ja-JP" sz="1000" dirty="0" smtClean="0"/>
              <a:t>社会・地球環境を取り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ja-JP" sz="1000" dirty="0" smtClean="0"/>
              <a:t>巻く</a:t>
            </a:r>
            <a:r>
              <a:rPr lang="ja-JP" altLang="en-US" sz="1000" dirty="0" smtClean="0"/>
              <a:t>諸課題</a:t>
            </a:r>
            <a:r>
              <a:rPr lang="ja-JP" altLang="ja-JP" sz="1000" dirty="0" smtClean="0"/>
              <a:t>を「</a:t>
            </a:r>
            <a:r>
              <a:rPr lang="ja-JP" altLang="en-US" sz="1000" dirty="0" smtClean="0"/>
              <a:t>自己</a:t>
            </a:r>
            <a:r>
              <a:rPr lang="ja-JP" altLang="ja-JP" sz="1000" dirty="0" smtClean="0"/>
              <a:t>の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ja-JP" sz="1000" dirty="0" smtClean="0"/>
              <a:t>課題</a:t>
            </a:r>
            <a:r>
              <a:rPr lang="ja-JP" altLang="ja-JP" sz="1000" dirty="0"/>
              <a:t>」として捉え</a:t>
            </a:r>
            <a:r>
              <a:rPr lang="ja-JP" altLang="en-US" sz="1000" dirty="0"/>
              <a:t>，</a:t>
            </a:r>
            <a:r>
              <a:rPr lang="ja-JP" altLang="ja-JP" sz="1000" dirty="0" smtClean="0"/>
              <a:t>強い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ja-JP" sz="1000" dirty="0" smtClean="0"/>
              <a:t>情熱</a:t>
            </a:r>
            <a:r>
              <a:rPr lang="ja-JP" altLang="ja-JP" sz="1000" dirty="0"/>
              <a:t>と責任感を</a:t>
            </a:r>
            <a:r>
              <a:rPr lang="ja-JP" altLang="ja-JP" sz="1000" dirty="0" smtClean="0"/>
              <a:t>持って</a:t>
            </a:r>
            <a:endParaRPr lang="en-US" altLang="ja-JP" sz="1000" dirty="0" smtClean="0"/>
          </a:p>
          <a:p>
            <a:r>
              <a:rPr lang="ja-JP" altLang="en-US" sz="1000" dirty="0"/>
              <a:t>　</a:t>
            </a:r>
            <a:r>
              <a:rPr lang="ja-JP" altLang="ja-JP" sz="1000" spc="-100" dirty="0" smtClean="0"/>
              <a:t>それら</a:t>
            </a:r>
            <a:r>
              <a:rPr lang="ja-JP" altLang="ja-JP" sz="1000" spc="-100" dirty="0"/>
              <a:t>に</a:t>
            </a:r>
            <a:r>
              <a:rPr lang="ja-JP" altLang="ja-JP" sz="1000" spc="-100" dirty="0" smtClean="0"/>
              <a:t>取り組む</a:t>
            </a:r>
            <a:r>
              <a:rPr lang="ja-JP" altLang="en-US" sz="1000" spc="-100" dirty="0"/>
              <a:t>力</a:t>
            </a:r>
            <a:r>
              <a:rPr lang="ja-JP" altLang="ja-JP" sz="1000" spc="-100" dirty="0" smtClean="0"/>
              <a:t>を育成</a:t>
            </a:r>
            <a:endParaRPr lang="en-US" altLang="ja-JP" sz="1000" spc="-100" dirty="0" smtClean="0"/>
          </a:p>
          <a:p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220019" y="4713762"/>
            <a:ext cx="1603825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1000" b="1" dirty="0" smtClean="0"/>
              <a:t>「</a:t>
            </a:r>
            <a:r>
              <a:rPr lang="en-US" altLang="ja-JP" sz="1000" b="1" dirty="0"/>
              <a:t> Diversity</a:t>
            </a:r>
            <a:r>
              <a:rPr lang="en-US" altLang="ja-JP" sz="1000" b="1" dirty="0" smtClean="0"/>
              <a:t> </a:t>
            </a:r>
            <a:r>
              <a:rPr lang="ja-JP" altLang="ja-JP" sz="1000" b="1" dirty="0" smtClean="0"/>
              <a:t>」</a:t>
            </a:r>
            <a:endParaRPr lang="ja-JP" altLang="ja-JP" sz="1000" dirty="0"/>
          </a:p>
          <a:p>
            <a:pPr>
              <a:defRPr/>
            </a:pPr>
            <a:r>
              <a:rPr lang="ja-JP" altLang="en-US" sz="1000" dirty="0"/>
              <a:t>・</a:t>
            </a:r>
            <a:r>
              <a:rPr lang="ja-JP" altLang="en-US" sz="1000" dirty="0" smtClean="0"/>
              <a:t>協働活動を</a:t>
            </a:r>
            <a:r>
              <a:rPr lang="ja-JP" altLang="en-US" sz="1000" dirty="0"/>
              <a:t>通して</a:t>
            </a:r>
            <a:r>
              <a:rPr lang="ja-JP" altLang="en-US" sz="1000" dirty="0" smtClean="0"/>
              <a:t>，</a:t>
            </a:r>
            <a:endParaRPr lang="en-US" altLang="ja-JP" sz="1000" dirty="0" smtClean="0"/>
          </a:p>
          <a:p>
            <a:pPr>
              <a:defRPr/>
            </a:pPr>
            <a:r>
              <a:rPr lang="ja-JP" altLang="en-US" sz="1000" dirty="0"/>
              <a:t>　</a:t>
            </a:r>
            <a:r>
              <a:rPr lang="ja-JP" altLang="en-US" sz="1000" dirty="0" smtClean="0"/>
              <a:t>自己を見つめ他者や</a:t>
            </a:r>
            <a:endParaRPr lang="en-US" altLang="ja-JP" sz="1000" dirty="0" smtClean="0"/>
          </a:p>
          <a:p>
            <a:pPr>
              <a:defRPr/>
            </a:pPr>
            <a:r>
              <a:rPr lang="ja-JP" altLang="en-US" sz="1000" dirty="0" smtClean="0"/>
              <a:t>　集団との関係を学ぶ</a:t>
            </a:r>
            <a:endParaRPr lang="en-US" altLang="ja-JP" sz="1000" dirty="0" smtClean="0"/>
          </a:p>
          <a:p>
            <a:pPr>
              <a:defRPr/>
            </a:pPr>
            <a:r>
              <a:rPr lang="ja-JP" altLang="en-US" sz="1000" dirty="0"/>
              <a:t>　</a:t>
            </a:r>
            <a:r>
              <a:rPr lang="ja-JP" altLang="en-US" sz="1000" dirty="0" smtClean="0"/>
              <a:t>ことによって文化や</a:t>
            </a:r>
            <a:endParaRPr lang="en-US" altLang="ja-JP" sz="1000" dirty="0" smtClean="0"/>
          </a:p>
          <a:p>
            <a:pPr>
              <a:defRPr/>
            </a:pPr>
            <a:r>
              <a:rPr lang="ja-JP" altLang="en-US" sz="1000" dirty="0"/>
              <a:t>　</a:t>
            </a:r>
            <a:r>
              <a:rPr lang="ja-JP" altLang="en-US" sz="1000" dirty="0" smtClean="0"/>
              <a:t>価値観</a:t>
            </a:r>
            <a:r>
              <a:rPr lang="ja-JP" altLang="en-US" sz="1000" dirty="0"/>
              <a:t>の</a:t>
            </a:r>
            <a:r>
              <a:rPr lang="ja-JP" altLang="en-US" sz="1000" dirty="0" smtClean="0"/>
              <a:t>違う</a:t>
            </a:r>
            <a:r>
              <a:rPr lang="ja-JP" altLang="en-US" sz="1000" dirty="0"/>
              <a:t>他者</a:t>
            </a:r>
            <a:r>
              <a:rPr lang="ja-JP" altLang="en-US" sz="1000" dirty="0" smtClean="0"/>
              <a:t>の</a:t>
            </a:r>
            <a:endParaRPr lang="en-US" altLang="ja-JP" sz="1000" dirty="0" smtClean="0"/>
          </a:p>
          <a:p>
            <a:pPr>
              <a:defRPr/>
            </a:pPr>
            <a:r>
              <a:rPr lang="ja-JP" altLang="en-US" sz="1000" dirty="0"/>
              <a:t>　</a:t>
            </a:r>
            <a:r>
              <a:rPr lang="ja-JP" altLang="en-US" sz="1000" dirty="0" smtClean="0"/>
              <a:t>ことを理解する能力の</a:t>
            </a:r>
            <a:endParaRPr lang="en-US" altLang="ja-JP" sz="1000" dirty="0" smtClean="0"/>
          </a:p>
          <a:p>
            <a:pPr>
              <a:defRPr/>
            </a:pPr>
            <a:r>
              <a:rPr lang="ja-JP" altLang="en-US" sz="1000" dirty="0"/>
              <a:t>　</a:t>
            </a:r>
            <a:r>
              <a:rPr lang="ja-JP" altLang="en-US" sz="1000" dirty="0" smtClean="0"/>
              <a:t>育成</a:t>
            </a:r>
            <a:endParaRPr lang="en-US" altLang="ja-JP" sz="1000" dirty="0"/>
          </a:p>
          <a:p>
            <a:pPr>
              <a:defRPr/>
            </a:pPr>
            <a:r>
              <a:rPr kumimoji="1" lang="ja-JP" altLang="en-US" sz="1000" dirty="0" smtClean="0"/>
              <a:t>・グループワークを通し</a:t>
            </a:r>
            <a:endParaRPr kumimoji="1" lang="en-US" altLang="ja-JP" sz="1000" dirty="0" smtClean="0"/>
          </a:p>
          <a:p>
            <a:pPr>
              <a:defRPr/>
            </a:pPr>
            <a:r>
              <a:rPr lang="ja-JP" altLang="en-US" sz="1000" dirty="0"/>
              <a:t>　</a:t>
            </a:r>
            <a:r>
              <a:rPr kumimoji="1" lang="ja-JP" altLang="en-US" sz="1000" dirty="0" err="1" smtClean="0"/>
              <a:t>て</a:t>
            </a:r>
            <a:r>
              <a:rPr kumimoji="1" lang="ja-JP" altLang="en-US" sz="1000" dirty="0" smtClean="0"/>
              <a:t>他者尊重を重視し，</a:t>
            </a:r>
            <a:endParaRPr kumimoji="1" lang="en-US" altLang="ja-JP" sz="1000" dirty="0" smtClean="0"/>
          </a:p>
          <a:p>
            <a:pPr>
              <a:defRPr/>
            </a:pPr>
            <a:r>
              <a:rPr kumimoji="1" lang="ja-JP" altLang="en-US" sz="1000" dirty="0" smtClean="0"/>
              <a:t>　</a:t>
            </a:r>
            <a:r>
              <a:rPr lang="ja-JP" altLang="ja-JP" sz="1000" dirty="0" smtClean="0"/>
              <a:t>課題</a:t>
            </a:r>
            <a:r>
              <a:rPr lang="ja-JP" altLang="ja-JP" sz="1000" dirty="0"/>
              <a:t>解決・</a:t>
            </a:r>
            <a:r>
              <a:rPr lang="ja-JP" altLang="ja-JP" sz="1000" dirty="0" smtClean="0"/>
              <a:t>社会貢献の</a:t>
            </a:r>
            <a:endParaRPr lang="en-US" altLang="ja-JP" sz="1000" dirty="0" smtClean="0"/>
          </a:p>
          <a:p>
            <a:pPr>
              <a:defRPr/>
            </a:pPr>
            <a:r>
              <a:rPr lang="ja-JP" altLang="en-US" sz="1000" dirty="0"/>
              <a:t>　</a:t>
            </a:r>
            <a:r>
              <a:rPr lang="ja-JP" altLang="ja-JP" sz="1000" dirty="0" smtClean="0"/>
              <a:t>あり方</a:t>
            </a:r>
            <a:r>
              <a:rPr lang="ja-JP" altLang="ja-JP" sz="1000" dirty="0"/>
              <a:t>を</a:t>
            </a:r>
            <a:r>
              <a:rPr lang="ja-JP" altLang="ja-JP" sz="1000" dirty="0" smtClean="0"/>
              <a:t>常に模索</a:t>
            </a:r>
            <a:r>
              <a:rPr lang="ja-JP" altLang="ja-JP" sz="1000" dirty="0"/>
              <a:t>し</a:t>
            </a:r>
            <a:r>
              <a:rPr lang="ja-JP" altLang="ja-JP" sz="1000" dirty="0" smtClean="0"/>
              <a:t>発</a:t>
            </a:r>
            <a:endParaRPr lang="en-US" altLang="ja-JP" sz="1000" dirty="0" smtClean="0"/>
          </a:p>
          <a:p>
            <a:pPr>
              <a:defRPr/>
            </a:pPr>
            <a:r>
              <a:rPr lang="ja-JP" altLang="en-US" sz="1000" dirty="0"/>
              <a:t>　</a:t>
            </a:r>
            <a:r>
              <a:rPr lang="ja-JP" altLang="ja-JP" sz="1000" dirty="0" err="1" smtClean="0"/>
              <a:t>信する</a:t>
            </a:r>
            <a:r>
              <a:rPr lang="ja-JP" altLang="en-US" sz="1000" dirty="0" smtClean="0"/>
              <a:t>力の育成</a:t>
            </a:r>
            <a:endParaRPr lang="en-US" altLang="ja-JP" sz="1000" dirty="0" smtClean="0"/>
          </a:p>
          <a:p>
            <a:pPr>
              <a:defRPr/>
            </a:pPr>
            <a:endParaRPr lang="en-US" altLang="ja-JP" sz="1000" dirty="0" smtClean="0"/>
          </a:p>
          <a:p>
            <a:pPr>
              <a:defRPr/>
            </a:pPr>
            <a:endParaRPr lang="ja-JP" altLang="en-US" sz="1000" dirty="0"/>
          </a:p>
          <a:p>
            <a:pPr>
              <a:defRPr/>
            </a:pPr>
            <a:endParaRPr lang="ja-JP" altLang="en-US" dirty="0"/>
          </a:p>
          <a:p>
            <a:endParaRPr kumimoji="1" lang="ja-JP" altLang="en-US" dirty="0"/>
          </a:p>
        </p:txBody>
      </p:sp>
      <p:sp>
        <p:nvSpPr>
          <p:cNvPr id="2" name="正方形/長方形 1"/>
          <p:cNvSpPr/>
          <p:nvPr/>
        </p:nvSpPr>
        <p:spPr>
          <a:xfrm>
            <a:off x="190757" y="4305751"/>
            <a:ext cx="1833563" cy="25942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lang="ja-JP" altLang="en-US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アドミッション</a:t>
            </a:r>
            <a:r>
              <a:rPr lang="ja-JP" altLang="ja-JP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・ポリシー」</a:t>
            </a:r>
            <a:endParaRPr lang="en-US" altLang="ja-JP" sz="9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3451347" y="4303109"/>
            <a:ext cx="1676725" cy="259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</a:t>
            </a:r>
            <a:r>
              <a:rPr lang="ja-JP" altLang="en-US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カリキュラム</a:t>
            </a:r>
            <a:r>
              <a:rPr lang="ja-JP" altLang="ja-JP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・ポリシー</a:t>
            </a:r>
            <a:r>
              <a:rPr lang="ja-JP" altLang="ja-JP" sz="9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endParaRPr lang="ja-JP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262832" y="4303109"/>
            <a:ext cx="2076452" cy="25942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9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「グラデュエーション・ポリシー</a:t>
            </a:r>
            <a:r>
              <a:rPr lang="ja-JP" altLang="ja-JP" sz="9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」</a:t>
            </a:r>
            <a:endParaRPr lang="ja-JP" altLang="ja-JP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5" name="直線コネクタ 4"/>
          <p:cNvCxnSpPr>
            <a:endCxn id="22" idx="1"/>
          </p:cNvCxnSpPr>
          <p:nvPr/>
        </p:nvCxnSpPr>
        <p:spPr>
          <a:xfrm>
            <a:off x="2246190" y="4432821"/>
            <a:ext cx="1205157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2230293" y="4420550"/>
            <a:ext cx="0" cy="23517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 flipH="1">
            <a:off x="2220577" y="6777465"/>
            <a:ext cx="4555121" cy="286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>
            <a:endCxn id="22" idx="3"/>
          </p:cNvCxnSpPr>
          <p:nvPr/>
        </p:nvCxnSpPr>
        <p:spPr>
          <a:xfrm flipH="1">
            <a:off x="5128072" y="4428741"/>
            <a:ext cx="1668248" cy="408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>
            <a:off x="6785415" y="4430898"/>
            <a:ext cx="0" cy="233851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/>
          <p:cNvCxnSpPr>
            <a:stCxn id="2" idx="3"/>
          </p:cNvCxnSpPr>
          <p:nvPr/>
        </p:nvCxnSpPr>
        <p:spPr>
          <a:xfrm flipV="1">
            <a:off x="2024320" y="4432819"/>
            <a:ext cx="136514" cy="2644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>
            <a:off x="2164506" y="4430898"/>
            <a:ext cx="0" cy="2341377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>
            <a:off x="80786" y="6772275"/>
            <a:ext cx="2074195" cy="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 flipH="1">
            <a:off x="72341" y="4480449"/>
            <a:ext cx="8446" cy="2291826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/>
          <p:nvPr/>
        </p:nvCxnSpPr>
        <p:spPr>
          <a:xfrm flipV="1">
            <a:off x="72341" y="4484006"/>
            <a:ext cx="136514" cy="2644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コネクタ 56"/>
          <p:cNvCxnSpPr>
            <a:stCxn id="23" idx="1"/>
          </p:cNvCxnSpPr>
          <p:nvPr/>
        </p:nvCxnSpPr>
        <p:spPr>
          <a:xfrm flipH="1">
            <a:off x="6870352" y="4432821"/>
            <a:ext cx="392480" cy="672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 flipV="1">
            <a:off x="6870352" y="4430898"/>
            <a:ext cx="0" cy="233851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 flipH="1">
            <a:off x="6870352" y="6769415"/>
            <a:ext cx="2951343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線コネクタ 66"/>
          <p:cNvCxnSpPr/>
          <p:nvPr/>
        </p:nvCxnSpPr>
        <p:spPr>
          <a:xfrm flipV="1">
            <a:off x="9821694" y="4467056"/>
            <a:ext cx="1471" cy="230235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 flipH="1" flipV="1">
            <a:off x="9339284" y="4480447"/>
            <a:ext cx="482410" cy="488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/>
          <p:cNvSpPr txBox="1"/>
          <p:nvPr/>
        </p:nvSpPr>
        <p:spPr>
          <a:xfrm>
            <a:off x="3539674" y="44904"/>
            <a:ext cx="6259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en-US" altLang="ja-JP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年度</a:t>
            </a:r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グランドデザイン　　　　</a:t>
            </a:r>
            <a:r>
              <a:rPr kumimoji="1"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ここからふみだす未来への一歩</a:t>
            </a:r>
            <a:endParaRPr kumimoji="1" lang="ja-JP" altLang="en-US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2626" y="92348"/>
            <a:ext cx="1364348" cy="250196"/>
          </a:xfrm>
          <a:prstGeom prst="rect">
            <a:avLst/>
          </a:prstGeom>
        </p:spPr>
      </p:pic>
      <p:sp>
        <p:nvSpPr>
          <p:cNvPr id="29" name="フリーフォーム 28"/>
          <p:cNvSpPr/>
          <p:nvPr/>
        </p:nvSpPr>
        <p:spPr>
          <a:xfrm>
            <a:off x="4197350" y="1750759"/>
            <a:ext cx="1378571" cy="81488"/>
          </a:xfrm>
          <a:custGeom>
            <a:avLst/>
            <a:gdLst>
              <a:gd name="connsiteX0" fmla="*/ 6350 w 1352550"/>
              <a:gd name="connsiteY0" fmla="*/ 152400 h 152400"/>
              <a:gd name="connsiteX1" fmla="*/ 1352550 w 1352550"/>
              <a:gd name="connsiteY1" fmla="*/ 152400 h 152400"/>
              <a:gd name="connsiteX2" fmla="*/ 1346200 w 1352550"/>
              <a:gd name="connsiteY2" fmla="*/ 0 h 152400"/>
              <a:gd name="connsiteX3" fmla="*/ 0 w 1352550"/>
              <a:gd name="connsiteY3" fmla="*/ 88900 h 152400"/>
              <a:gd name="connsiteX4" fmla="*/ 6350 w 1352550"/>
              <a:gd name="connsiteY4" fmla="*/ 1524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2550" h="152400">
                <a:moveTo>
                  <a:pt x="6350" y="152400"/>
                </a:moveTo>
                <a:lnTo>
                  <a:pt x="1352550" y="152400"/>
                </a:lnTo>
                <a:lnTo>
                  <a:pt x="1346200" y="0"/>
                </a:lnTo>
                <a:lnTo>
                  <a:pt x="0" y="88900"/>
                </a:lnTo>
                <a:lnTo>
                  <a:pt x="6350" y="15240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487410" y="1654505"/>
            <a:ext cx="5211591" cy="75387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altLang="ja-JP" sz="1200" b="1" dirty="0" err="1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GlobalLeadership</a:t>
            </a:r>
            <a:r>
              <a:rPr lang="ja-JP" altLang="en-US" sz="11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の育成</a:t>
            </a:r>
            <a:endParaRPr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社会人力を培うための行動目標である</a:t>
            </a:r>
            <a:r>
              <a:rPr lang="ja-JP" altLang="en-US" sz="10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３つのＣ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の実現を図りながら，変化の激しい未来社会で必要な資質・能力である</a:t>
            </a:r>
            <a:r>
              <a:rPr lang="en-US" altLang="ja-JP" sz="1000" b="1" dirty="0" err="1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CReDi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Creativity, </a:t>
            </a:r>
            <a:r>
              <a:rPr lang="en-US" altLang="ja-JP" sz="9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Responcibility</a:t>
            </a:r>
            <a:r>
              <a:rPr lang="en-US" altLang="ja-JP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, Diversity</a:t>
            </a:r>
            <a:r>
              <a:rPr lang="ja-JP" altLang="en-US" sz="9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）の涵養をめざす。</a:t>
            </a:r>
            <a:endParaRPr lang="en-US" altLang="ja-JP" sz="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665237" y="2109670"/>
            <a:ext cx="505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 smtClean="0">
                <a:solidFill>
                  <a:srgbClr val="FF0000"/>
                </a:solidFill>
              </a:rPr>
              <a:t>×</a:t>
            </a:r>
            <a:endParaRPr kumimoji="1" lang="ja-JP" altLang="en-US" sz="3600" b="1" dirty="0">
              <a:solidFill>
                <a:srgbClr val="FF0000"/>
              </a:solidFill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793634" y="2595610"/>
            <a:ext cx="197415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 smtClean="0"/>
              <a:t>心の底から本当にやりたいことを見つけ，それをとことん追求する姿勢が社会で活躍，貢献するために必要な力であるということを体現する。</a:t>
            </a:r>
            <a:endParaRPr lang="en-US" altLang="ja-JP" sz="1000" dirty="0" smtClean="0"/>
          </a:p>
        </p:txBody>
      </p:sp>
      <p:sp>
        <p:nvSpPr>
          <p:cNvPr id="14" name="角丸四角形 13"/>
          <p:cNvSpPr/>
          <p:nvPr/>
        </p:nvSpPr>
        <p:spPr>
          <a:xfrm>
            <a:off x="2727960" y="2198442"/>
            <a:ext cx="1927689" cy="431787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 smtClean="0">
                <a:solidFill>
                  <a:schemeClr val="tx1"/>
                </a:solidFill>
              </a:rPr>
              <a:t>活動指針</a:t>
            </a:r>
            <a:endParaRPr kumimoji="1" lang="en-US" altLang="ja-JP" sz="9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9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社会人力　</a:t>
            </a:r>
            <a:r>
              <a:rPr lang="en-US" altLang="ja-JP" sz="9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9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つのＣ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5294518" y="2197045"/>
            <a:ext cx="2087879" cy="431787"/>
          </a:xfrm>
          <a:prstGeom prst="round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900" dirty="0" smtClean="0">
                <a:solidFill>
                  <a:schemeClr val="tx1"/>
                </a:solidFill>
              </a:rPr>
              <a:t>身に付ける資質・能力</a:t>
            </a:r>
            <a:endParaRPr kumimoji="1" lang="en-US" altLang="ja-JP" sz="900" dirty="0" smtClean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900" b="1" dirty="0" err="1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CReDi</a:t>
            </a:r>
            <a:endParaRPr kumimoji="1" lang="ja-JP" altLang="en-US" sz="9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997570" y="4558453"/>
            <a:ext cx="27116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b="1" dirty="0" err="1" smtClean="0">
                <a:latin typeface="+mn-ea"/>
              </a:rPr>
              <a:t>CReDi</a:t>
            </a:r>
            <a:r>
              <a:rPr kumimoji="1" lang="ja-JP" altLang="en-US" sz="1000" b="1" dirty="0" smtClean="0">
                <a:latin typeface="+mn-ea"/>
              </a:rPr>
              <a:t>の視点を取り入れた教育活動の実践</a:t>
            </a:r>
            <a:endParaRPr kumimoji="1" lang="ja-JP" altLang="en-US" sz="1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4195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871</TotalTime>
  <Words>473</Words>
  <Application>Microsoft Office PowerPoint</Application>
  <PresentationFormat>A4 210 x 297 mm</PresentationFormat>
  <Paragraphs>111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京都市教育委員会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京都市教育委員会</dc:creator>
  <cp:lastModifiedBy>京都市教育委員会</cp:lastModifiedBy>
  <cp:revision>62</cp:revision>
  <cp:lastPrinted>2022-03-02T08:25:45Z</cp:lastPrinted>
  <dcterms:created xsi:type="dcterms:W3CDTF">2021-07-26T04:34:28Z</dcterms:created>
  <dcterms:modified xsi:type="dcterms:W3CDTF">2022-04-15T02:24:08Z</dcterms:modified>
</cp:coreProperties>
</file>