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7559675" cy="1069181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000"/>
    <a:srgbClr val="FF4181"/>
    <a:srgbClr val="CCFFFF"/>
    <a:srgbClr val="F59900"/>
    <a:srgbClr val="00B0F0"/>
    <a:srgbClr val="CCCCFF"/>
    <a:srgbClr val="FFCCFF"/>
    <a:srgbClr val="F39800"/>
    <a:srgbClr val="FED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62" y="7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294" cy="494195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59" y="0"/>
            <a:ext cx="2918294" cy="494195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fld id="{E39FA7D2-BF19-4A94-836C-6EA7A6844F7B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9163" y="1233488"/>
            <a:ext cx="23574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7" rIns="92574" bIns="4628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008"/>
            <a:ext cx="5388610" cy="3887772"/>
          </a:xfrm>
          <a:prstGeom prst="rect">
            <a:avLst/>
          </a:prstGeom>
        </p:spPr>
        <p:txBody>
          <a:bodyPr vert="horz" lIns="92574" tIns="46287" rIns="92574" bIns="4628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8468"/>
            <a:ext cx="2918294" cy="494195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59" y="9378468"/>
            <a:ext cx="2918294" cy="494195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fld id="{033F3B85-DAE7-4D7F-97C4-5EDCF85D62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05D9-C684-4E1B-88D9-CF57E6C6EF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31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90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03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5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871073" y="4598161"/>
            <a:ext cx="5818335" cy="2887870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" b="-1100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3299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623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99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86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24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4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52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44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5831-8801-4387-B648-CCA0C1215DF6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8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329"/>
            <a:ext cx="7559675" cy="106911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883" tIns="93441" rIns="186883" bIns="93441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82835" y="389163"/>
            <a:ext cx="6582114" cy="9676168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3"/>
          <p:cNvSpPr/>
          <p:nvPr/>
        </p:nvSpPr>
        <p:spPr>
          <a:xfrm>
            <a:off x="0" y="328"/>
            <a:ext cx="6689408" cy="2735534"/>
          </a:xfrm>
          <a:custGeom>
            <a:avLst/>
            <a:gdLst/>
            <a:ahLst/>
            <a:cxnLst/>
            <a:rect l="l" t="t" r="r" b="b"/>
            <a:pathLst>
              <a:path w="5964762" h="2736108">
                <a:moveTo>
                  <a:pt x="5506376" y="0"/>
                </a:moveTo>
                <a:lnTo>
                  <a:pt x="5964762" y="0"/>
                </a:lnTo>
                <a:cubicBezTo>
                  <a:pt x="5934022" y="331292"/>
                  <a:pt x="5837561" y="663065"/>
                  <a:pt x="5673838" y="982392"/>
                </a:cubicBezTo>
                <a:cubicBezTo>
                  <a:pt x="4898148" y="2495282"/>
                  <a:pt x="2906376" y="3155886"/>
                  <a:pt x="1225087" y="2457891"/>
                </a:cubicBezTo>
                <a:cubicBezTo>
                  <a:pt x="727800" y="2251440"/>
                  <a:pt x="313374" y="1949256"/>
                  <a:pt x="0" y="1584558"/>
                </a:cubicBezTo>
                <a:lnTo>
                  <a:pt x="0" y="1360821"/>
                </a:lnTo>
                <a:cubicBezTo>
                  <a:pt x="253119" y="1575739"/>
                  <a:pt x="549441" y="1757328"/>
                  <a:pt x="883058" y="1895830"/>
                </a:cubicBezTo>
                <a:cubicBezTo>
                  <a:pt x="2564347" y="2593825"/>
                  <a:pt x="4556119" y="1933221"/>
                  <a:pt x="5331806" y="420331"/>
                </a:cubicBezTo>
                <a:cubicBezTo>
                  <a:pt x="5402614" y="282230"/>
                  <a:pt x="5460840" y="141800"/>
                  <a:pt x="5506376" y="0"/>
                </a:cubicBezTo>
                <a:close/>
              </a:path>
            </a:pathLst>
          </a:custGeom>
          <a:gradFill>
            <a:gsLst>
              <a:gs pos="89000">
                <a:srgbClr val="CDF9A5">
                  <a:alpha val="39000"/>
                </a:srgbClr>
              </a:gs>
              <a:gs pos="51000">
                <a:srgbClr val="CDF9A5">
                  <a:alpha val="57000"/>
                </a:srgbClr>
              </a:gs>
              <a:gs pos="11000">
                <a:srgbClr val="CDF9A5">
                  <a:alpha val="39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3"/>
          <p:cNvSpPr/>
          <p:nvPr/>
        </p:nvSpPr>
        <p:spPr>
          <a:xfrm>
            <a:off x="0" y="328"/>
            <a:ext cx="5771141" cy="1964202"/>
          </a:xfrm>
          <a:custGeom>
            <a:avLst/>
            <a:gdLst/>
            <a:ahLst/>
            <a:cxnLst/>
            <a:rect l="l" t="t" r="r" b="b"/>
            <a:pathLst>
              <a:path w="5281946" h="1964614">
                <a:moveTo>
                  <a:pt x="4951860" y="0"/>
                </a:moveTo>
                <a:lnTo>
                  <a:pt x="5281946" y="0"/>
                </a:lnTo>
                <a:cubicBezTo>
                  <a:pt x="4995677" y="1121886"/>
                  <a:pt x="3747576" y="1964614"/>
                  <a:pt x="2252028" y="1964614"/>
                </a:cubicBezTo>
                <a:cubicBezTo>
                  <a:pt x="1592889" y="1964614"/>
                  <a:pt x="981813" y="1800916"/>
                  <a:pt x="480662" y="1520574"/>
                </a:cubicBezTo>
                <a:cubicBezTo>
                  <a:pt x="292324" y="1384772"/>
                  <a:pt x="130607" y="1230448"/>
                  <a:pt x="0" y="1060888"/>
                </a:cubicBezTo>
                <a:lnTo>
                  <a:pt x="0" y="941179"/>
                </a:lnTo>
                <a:cubicBezTo>
                  <a:pt x="251169" y="1166279"/>
                  <a:pt x="564913" y="1352962"/>
                  <a:pt x="930190" y="1487015"/>
                </a:cubicBezTo>
                <a:cubicBezTo>
                  <a:pt x="2388839" y="2022329"/>
                  <a:pt x="4116856" y="1515692"/>
                  <a:pt x="4789826" y="355410"/>
                </a:cubicBezTo>
                <a:cubicBezTo>
                  <a:pt x="4857409" y="238889"/>
                  <a:pt x="4911782" y="120206"/>
                  <a:pt x="4951860" y="0"/>
                </a:cubicBezTo>
                <a:close/>
              </a:path>
            </a:pathLst>
          </a:custGeom>
          <a:gradFill>
            <a:gsLst>
              <a:gs pos="89000">
                <a:srgbClr val="CDF9A5">
                  <a:alpha val="39000"/>
                </a:srgbClr>
              </a:gs>
              <a:gs pos="51000">
                <a:srgbClr val="CDF9A5">
                  <a:alpha val="57000"/>
                </a:srgbClr>
              </a:gs>
              <a:gs pos="11000">
                <a:srgbClr val="CDF9A5">
                  <a:alpha val="39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6555" y="2085533"/>
            <a:ext cx="6189326" cy="1471109"/>
          </a:xfrm>
          <a:prstGeom prst="rect">
            <a:avLst/>
          </a:prstGeom>
          <a:noFill/>
        </p:spPr>
        <p:txBody>
          <a:bodyPr wrap="square" lIns="186883" tIns="93441" rIns="186883" bIns="93441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京都市では，採点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集計業務の効率化を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図り，生徒と向き合う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を確保するとともに，集計データを活用し生徒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へのきめ細やかな指導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につなげるため，採点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業務をデジタル化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する「採点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補助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ソフト」を導入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いたします。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8639" y="1116496"/>
            <a:ext cx="6424352" cy="1019704"/>
          </a:xfrm>
          <a:prstGeom prst="rect">
            <a:avLst/>
          </a:prstGeom>
          <a:noFill/>
        </p:spPr>
        <p:txBody>
          <a:bodyPr wrap="square" lIns="186883" tIns="93441" rIns="186883" bIns="93441" rtlCol="0">
            <a:spAutoFit/>
          </a:bodyPr>
          <a:lstStyle/>
          <a:p>
            <a:r>
              <a:rPr lang="ja-JP" altLang="en-US" sz="24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採点補助ソフト</a:t>
            </a:r>
            <a:endParaRPr lang="en-US" altLang="ja-JP" sz="2400" b="1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99000"/>
                  </a:schemeClr>
                </a:glow>
                <a:outerShdw blurRad="38100" dist="38100" dir="2700000" algn="tl">
                  <a:srgbClr val="000000">
                    <a:alpha val="36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r>
              <a:rPr lang="ja-JP" altLang="en-US" sz="3000" b="1" spc="-10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「</a:t>
            </a:r>
            <a:r>
              <a:rPr lang="ja-JP" altLang="en-US" sz="3000" b="1" spc="-100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百</a:t>
            </a:r>
            <a:r>
              <a:rPr lang="ja-JP" altLang="en-US" sz="3000" b="1" spc="-10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問</a:t>
            </a:r>
            <a:r>
              <a:rPr lang="ja-JP" altLang="en-US" sz="3000" b="1" spc="-100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繚乱</a:t>
            </a:r>
            <a:r>
              <a:rPr lang="ja-JP" altLang="en-US" sz="3000" b="1" spc="-10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」の導入について</a:t>
            </a:r>
            <a:endParaRPr lang="en-US" altLang="ja-JP" sz="3000" b="1" spc="-10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99000"/>
                  </a:schemeClr>
                </a:glow>
                <a:outerShdw blurRad="38100" dist="38100" dir="2700000" algn="tl">
                  <a:srgbClr val="000000">
                    <a:alpha val="36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07115" y="618656"/>
            <a:ext cx="6148257" cy="558039"/>
          </a:xfrm>
          <a:prstGeom prst="rect">
            <a:avLst/>
          </a:prstGeom>
          <a:noFill/>
        </p:spPr>
        <p:txBody>
          <a:bodyPr wrap="square" lIns="186883" tIns="93441" rIns="186883" bIns="93441" rtlCol="0">
            <a:spAutoFit/>
          </a:bodyPr>
          <a:lstStyle/>
          <a:p>
            <a:r>
              <a:rPr lang="ja-JP" altLang="en-US" sz="24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保護者のみなさまへ</a:t>
            </a:r>
            <a:endParaRPr lang="ja-JP" altLang="en-US" sz="2400" b="1" dirty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99000"/>
                  </a:schemeClr>
                </a:glow>
                <a:outerShdw blurRad="38100" dist="38100" dir="2700000" algn="tl">
                  <a:srgbClr val="000000">
                    <a:alpha val="36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86395" y="4010908"/>
            <a:ext cx="6417995" cy="1440160"/>
            <a:chOff x="586395" y="5575548"/>
            <a:chExt cx="6417995" cy="1440160"/>
          </a:xfrm>
        </p:grpSpPr>
        <p:sp>
          <p:nvSpPr>
            <p:cNvPr id="11" name="角丸四角形 10"/>
            <p:cNvSpPr/>
            <p:nvPr/>
          </p:nvSpPr>
          <p:spPr>
            <a:xfrm>
              <a:off x="586395" y="5575548"/>
              <a:ext cx="6417995" cy="1440160"/>
            </a:xfrm>
            <a:prstGeom prst="roundRect">
              <a:avLst>
                <a:gd name="adj" fmla="val 9612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3"/>
            <p:cNvSpPr/>
            <p:nvPr/>
          </p:nvSpPr>
          <p:spPr>
            <a:xfrm>
              <a:off x="1869440" y="5719564"/>
              <a:ext cx="4983465" cy="1152128"/>
            </a:xfrm>
            <a:custGeom>
              <a:avLst/>
              <a:gdLst/>
              <a:ahLst/>
              <a:cxnLst/>
              <a:rect l="l" t="t" r="r" b="b"/>
              <a:pathLst>
                <a:path w="5682591" h="1152128">
                  <a:moveTo>
                    <a:pt x="7940" y="0"/>
                  </a:moveTo>
                  <a:lnTo>
                    <a:pt x="5682591" y="0"/>
                  </a:lnTo>
                  <a:lnTo>
                    <a:pt x="5682591" y="1152128"/>
                  </a:lnTo>
                  <a:lnTo>
                    <a:pt x="0" y="1152128"/>
                  </a:lnTo>
                  <a:cubicBezTo>
                    <a:pt x="111075" y="1023297"/>
                    <a:pt x="182921" y="810813"/>
                    <a:pt x="182921" y="570664"/>
                  </a:cubicBezTo>
                  <a:cubicBezTo>
                    <a:pt x="182921" y="336794"/>
                    <a:pt x="114783" y="129161"/>
                    <a:pt x="79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96555" y="5545068"/>
            <a:ext cx="6417995" cy="1440160"/>
            <a:chOff x="586395" y="5575548"/>
            <a:chExt cx="6417995" cy="1440160"/>
          </a:xfrm>
        </p:grpSpPr>
        <p:sp>
          <p:nvSpPr>
            <p:cNvPr id="18" name="角丸四角形 17"/>
            <p:cNvSpPr/>
            <p:nvPr/>
          </p:nvSpPr>
          <p:spPr>
            <a:xfrm>
              <a:off x="586395" y="5575548"/>
              <a:ext cx="6417995" cy="1440160"/>
            </a:xfrm>
            <a:prstGeom prst="roundRect">
              <a:avLst>
                <a:gd name="adj" fmla="val 9612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13"/>
            <p:cNvSpPr/>
            <p:nvPr/>
          </p:nvSpPr>
          <p:spPr>
            <a:xfrm>
              <a:off x="1869440" y="5719564"/>
              <a:ext cx="4983465" cy="1152128"/>
            </a:xfrm>
            <a:custGeom>
              <a:avLst/>
              <a:gdLst/>
              <a:ahLst/>
              <a:cxnLst/>
              <a:rect l="l" t="t" r="r" b="b"/>
              <a:pathLst>
                <a:path w="5682591" h="1152128">
                  <a:moveTo>
                    <a:pt x="7940" y="0"/>
                  </a:moveTo>
                  <a:lnTo>
                    <a:pt x="5682591" y="0"/>
                  </a:lnTo>
                  <a:lnTo>
                    <a:pt x="5682591" y="1152128"/>
                  </a:lnTo>
                  <a:lnTo>
                    <a:pt x="0" y="1152128"/>
                  </a:lnTo>
                  <a:cubicBezTo>
                    <a:pt x="111075" y="1023297"/>
                    <a:pt x="182921" y="810813"/>
                    <a:pt x="182921" y="570664"/>
                  </a:cubicBezTo>
                  <a:cubicBezTo>
                    <a:pt x="182921" y="336794"/>
                    <a:pt x="114783" y="129161"/>
                    <a:pt x="79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87498" y="3670408"/>
            <a:ext cx="668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●採点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補助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ソフト「百問繚乱」の導入にあたって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6956" y="4551772"/>
            <a:ext cx="14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特長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42292" y="4249258"/>
            <a:ext cx="5679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>
              <a:spcAft>
                <a:spcPts val="0"/>
              </a:spcAft>
            </a:pP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・答案</a:t>
            </a:r>
            <a:r>
              <a:rPr lang="ja-JP" altLang="ja-JP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用紙を</a:t>
            </a: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スキャナー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</a:t>
            </a: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データ化し，</a:t>
            </a: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テスト採</a:t>
            </a:r>
            <a:endParaRPr lang="en-US" altLang="ja-JP" sz="16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点から</a:t>
            </a:r>
            <a:r>
              <a:rPr lang="ja-JP" altLang="ja-JP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指導に関する分析までを</a:t>
            </a: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一貫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</a:t>
            </a: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て行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います。</a:t>
            </a:r>
            <a:endParaRPr lang="en-US" altLang="ja-JP" sz="16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・分析結果を活用し，生徒一人一人の学習課題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endParaRPr lang="en-US" altLang="ja-JP" sz="16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応じた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指導の充実を図ります。</a:t>
            </a:r>
            <a:endParaRPr lang="en-US" altLang="ja-JP" sz="16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7116" y="6126268"/>
            <a:ext cx="14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留意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880553" y="5804844"/>
            <a:ext cx="5679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集計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されたデータ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は個人情報となるため，</a:t>
            </a:r>
            <a:endParaRPr lang="en-US" altLang="ja-JP" sz="16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33350" algn="just">
              <a:lnSpc>
                <a:spcPts val="18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校内の情報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管理を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徹底し，適切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取り扱います。</a:t>
            </a:r>
            <a:endParaRPr lang="ja-JP" altLang="en-US" sz="1600" kern="1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33350" algn="just">
              <a:lnSpc>
                <a:spcPts val="18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・データ化した答案用紙に採点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印字して</a:t>
            </a:r>
            <a:endParaRPr lang="en-US" altLang="ja-JP" sz="16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33350" algn="just">
              <a:lnSpc>
                <a:spcPts val="18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返却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すること</a:t>
            </a:r>
            <a:r>
              <a:rPr lang="ja-JP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となりますのでご了承ください。</a:t>
            </a:r>
            <a:endParaRPr lang="en-US" altLang="ja-JP" sz="16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6F8E592D-9D72-438B-B546-AD617DDBBC82}"/>
              </a:ext>
            </a:extLst>
          </p:cNvPr>
          <p:cNvSpPr/>
          <p:nvPr/>
        </p:nvSpPr>
        <p:spPr>
          <a:xfrm rot="5400000">
            <a:off x="1958192" y="7523536"/>
            <a:ext cx="216000" cy="21748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0378" y="7117880"/>
            <a:ext cx="1427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データ化し，採点が印字された答案用紙</a:t>
            </a:r>
            <a:endParaRPr kumimoji="1"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（イメージ）</a:t>
            </a:r>
            <a:endParaRPr kumimoji="1" lang="ja-JP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371332" y="8182025"/>
            <a:ext cx="2491734" cy="958903"/>
          </a:xfrm>
          <a:prstGeom prst="roundRect">
            <a:avLst>
              <a:gd name="adj" fmla="val 1401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28182" y="8232802"/>
            <a:ext cx="248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これまでと同様の方法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採点した教科等については，</a:t>
            </a:r>
            <a:endPara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</a:t>
            </a:r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答案用紙</a:t>
            </a:r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返却いたします。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8639" y="10237465"/>
            <a:ext cx="6688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spc="-1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</a:t>
            </a:r>
            <a:r>
              <a:rPr lang="ja-JP" altLang="en-US" sz="1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ja-JP" altLang="en-US" sz="1100" spc="-1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1100" spc="-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京都市教育委員会指導部</a:t>
            </a:r>
            <a:r>
              <a:rPr lang="ja-JP" altLang="en-US" sz="1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lang="ja-JP" altLang="en-US" sz="1100" spc="-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指導課（教育</a:t>
            </a:r>
            <a:r>
              <a:rPr lang="en-US" altLang="ja-JP" sz="1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1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化推進・社会連携</a:t>
            </a:r>
            <a:r>
              <a:rPr lang="ja-JP" altLang="en-US" sz="1100" spc="-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担当）　　</a:t>
            </a:r>
            <a:endParaRPr lang="ja-JP" altLang="en-US" sz="1050" spc="-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4" y="9521754"/>
            <a:ext cx="2192402" cy="6666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50006" t="-334" b="-1"/>
          <a:stretch/>
        </p:blipFill>
        <p:spPr>
          <a:xfrm>
            <a:off x="2261812" y="7168928"/>
            <a:ext cx="2061852" cy="2742898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 flipV="1">
            <a:off x="4210050" y="7374062"/>
            <a:ext cx="208951" cy="134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361171" y="7260120"/>
            <a:ext cx="2501893" cy="504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採点結果が印字された</a:t>
            </a:r>
            <a:endParaRPr kumimoji="1" lang="en-US" altLang="ja-JP" sz="1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答案用紙を返却いたします。</a:t>
            </a:r>
            <a:endParaRPr kumimoji="1" lang="ja-JP" altLang="en-US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7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4965</TotalTime>
  <Words>186</Words>
  <Application>Microsoft Office PowerPoint</Application>
  <PresentationFormat>ユーザー設定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細越豊隆(d717327)</dc:creator>
  <cp:lastModifiedBy>京都市教育委員会</cp:lastModifiedBy>
  <cp:revision>164</cp:revision>
  <cp:lastPrinted>2022-04-13T02:11:01Z</cp:lastPrinted>
  <dcterms:created xsi:type="dcterms:W3CDTF">2020-10-06T04:12:02Z</dcterms:created>
  <dcterms:modified xsi:type="dcterms:W3CDTF">2022-05-11T11:17:12Z</dcterms:modified>
</cp:coreProperties>
</file>