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7559675" cy="10691813"/>
  <p:notesSz cx="673576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C000"/>
    <a:srgbClr val="FF4181"/>
    <a:srgbClr val="CCFFFF"/>
    <a:srgbClr val="F59900"/>
    <a:srgbClr val="00B0F0"/>
    <a:srgbClr val="CCCCFF"/>
    <a:srgbClr val="FFCCFF"/>
    <a:srgbClr val="F39800"/>
    <a:srgbClr val="FEDE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2262" y="7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294" cy="494195"/>
          </a:xfrm>
          <a:prstGeom prst="rect">
            <a:avLst/>
          </a:prstGeom>
        </p:spPr>
        <p:txBody>
          <a:bodyPr vert="horz" lIns="92574" tIns="46287" rIns="92574" bIns="4628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859" y="0"/>
            <a:ext cx="2918294" cy="494195"/>
          </a:xfrm>
          <a:prstGeom prst="rect">
            <a:avLst/>
          </a:prstGeom>
        </p:spPr>
        <p:txBody>
          <a:bodyPr vert="horz" lIns="92574" tIns="46287" rIns="92574" bIns="46287" rtlCol="0"/>
          <a:lstStyle>
            <a:lvl1pPr algn="r">
              <a:defRPr sz="1200"/>
            </a:lvl1pPr>
          </a:lstStyle>
          <a:p>
            <a:fld id="{E39FA7D2-BF19-4A94-836C-6EA7A6844F7B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89163" y="1233488"/>
            <a:ext cx="2357437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74" tIns="46287" rIns="92574" bIns="4628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51008"/>
            <a:ext cx="5388610" cy="3887772"/>
          </a:xfrm>
          <a:prstGeom prst="rect">
            <a:avLst/>
          </a:prstGeom>
        </p:spPr>
        <p:txBody>
          <a:bodyPr vert="horz" lIns="92574" tIns="46287" rIns="92574" bIns="4628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8468"/>
            <a:ext cx="2918294" cy="494195"/>
          </a:xfrm>
          <a:prstGeom prst="rect">
            <a:avLst/>
          </a:prstGeom>
        </p:spPr>
        <p:txBody>
          <a:bodyPr vert="horz" lIns="92574" tIns="46287" rIns="92574" bIns="4628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859" y="9378468"/>
            <a:ext cx="2918294" cy="494195"/>
          </a:xfrm>
          <a:prstGeom prst="rect">
            <a:avLst/>
          </a:prstGeom>
        </p:spPr>
        <p:txBody>
          <a:bodyPr vert="horz" lIns="92574" tIns="46287" rIns="92574" bIns="46287" rtlCol="0" anchor="b"/>
          <a:lstStyle>
            <a:lvl1pPr algn="r">
              <a:defRPr sz="1200"/>
            </a:lvl1pPr>
          </a:lstStyle>
          <a:p>
            <a:fld id="{033F3B85-DAE7-4D7F-97C4-5EDCF85D62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8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D05D9-C684-4E1B-88D9-CF57E6C6EFA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8318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903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03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52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スライド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図プレースホルダー 13"/>
          <p:cNvSpPr>
            <a:spLocks noGrp="1"/>
          </p:cNvSpPr>
          <p:nvPr>
            <p:ph type="pic" sz="quarter" idx="10" hasCustomPrompt="1"/>
          </p:nvPr>
        </p:nvSpPr>
        <p:spPr>
          <a:xfrm>
            <a:off x="871073" y="4598161"/>
            <a:ext cx="5818335" cy="2887870"/>
          </a:xfrm>
          <a:blipFill dpi="0"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000" b="-11000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3299">
                <a:solidFill>
                  <a:srgbClr val="FF0000"/>
                </a:solidFill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6233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99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863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24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213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41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528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31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944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E5831-8801-4387-B648-CCA0C1215DF6}" type="datetimeFigureOut">
              <a:rPr kumimoji="1" lang="ja-JP" altLang="en-US" smtClean="0"/>
              <a:t>2022/5/11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ABD31-4392-4B6E-AD7F-4F222E4D47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0845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0" y="329"/>
            <a:ext cx="7559675" cy="1069115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6883" tIns="93441" rIns="186883" bIns="93441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/>
          <p:cNvSpPr/>
          <p:nvPr/>
        </p:nvSpPr>
        <p:spPr>
          <a:xfrm>
            <a:off x="482835" y="389163"/>
            <a:ext cx="6582114" cy="9676168"/>
          </a:xfrm>
          <a:prstGeom prst="roundRect">
            <a:avLst>
              <a:gd name="adj" fmla="val 277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正方形/長方形 3"/>
          <p:cNvSpPr/>
          <p:nvPr/>
        </p:nvSpPr>
        <p:spPr>
          <a:xfrm>
            <a:off x="0" y="328"/>
            <a:ext cx="6689408" cy="2735534"/>
          </a:xfrm>
          <a:custGeom>
            <a:avLst/>
            <a:gdLst/>
            <a:ahLst/>
            <a:cxnLst/>
            <a:rect l="l" t="t" r="r" b="b"/>
            <a:pathLst>
              <a:path w="5964762" h="2736108">
                <a:moveTo>
                  <a:pt x="5506376" y="0"/>
                </a:moveTo>
                <a:lnTo>
                  <a:pt x="5964762" y="0"/>
                </a:lnTo>
                <a:cubicBezTo>
                  <a:pt x="5934022" y="331292"/>
                  <a:pt x="5837561" y="663065"/>
                  <a:pt x="5673838" y="982392"/>
                </a:cubicBezTo>
                <a:cubicBezTo>
                  <a:pt x="4898148" y="2495282"/>
                  <a:pt x="2906376" y="3155886"/>
                  <a:pt x="1225087" y="2457891"/>
                </a:cubicBezTo>
                <a:cubicBezTo>
                  <a:pt x="727800" y="2251440"/>
                  <a:pt x="313374" y="1949256"/>
                  <a:pt x="0" y="1584558"/>
                </a:cubicBezTo>
                <a:lnTo>
                  <a:pt x="0" y="1360821"/>
                </a:lnTo>
                <a:cubicBezTo>
                  <a:pt x="253119" y="1575739"/>
                  <a:pt x="549441" y="1757328"/>
                  <a:pt x="883058" y="1895830"/>
                </a:cubicBezTo>
                <a:cubicBezTo>
                  <a:pt x="2564347" y="2593825"/>
                  <a:pt x="4556119" y="1933221"/>
                  <a:pt x="5331806" y="420331"/>
                </a:cubicBezTo>
                <a:cubicBezTo>
                  <a:pt x="5402614" y="282230"/>
                  <a:pt x="5460840" y="141800"/>
                  <a:pt x="5506376" y="0"/>
                </a:cubicBezTo>
                <a:close/>
              </a:path>
            </a:pathLst>
          </a:custGeom>
          <a:gradFill>
            <a:gsLst>
              <a:gs pos="89000">
                <a:srgbClr val="CDF9A5">
                  <a:alpha val="39000"/>
                </a:srgbClr>
              </a:gs>
              <a:gs pos="51000">
                <a:srgbClr val="CDF9A5">
                  <a:alpha val="57000"/>
                </a:srgbClr>
              </a:gs>
              <a:gs pos="11000">
                <a:srgbClr val="CDF9A5">
                  <a:alpha val="39000"/>
                </a:srgb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3"/>
          <p:cNvSpPr/>
          <p:nvPr/>
        </p:nvSpPr>
        <p:spPr>
          <a:xfrm>
            <a:off x="0" y="328"/>
            <a:ext cx="5771141" cy="1964202"/>
          </a:xfrm>
          <a:custGeom>
            <a:avLst/>
            <a:gdLst/>
            <a:ahLst/>
            <a:cxnLst/>
            <a:rect l="l" t="t" r="r" b="b"/>
            <a:pathLst>
              <a:path w="5281946" h="1964614">
                <a:moveTo>
                  <a:pt x="4951860" y="0"/>
                </a:moveTo>
                <a:lnTo>
                  <a:pt x="5281946" y="0"/>
                </a:lnTo>
                <a:cubicBezTo>
                  <a:pt x="4995677" y="1121886"/>
                  <a:pt x="3747576" y="1964614"/>
                  <a:pt x="2252028" y="1964614"/>
                </a:cubicBezTo>
                <a:cubicBezTo>
                  <a:pt x="1592889" y="1964614"/>
                  <a:pt x="981813" y="1800916"/>
                  <a:pt x="480662" y="1520574"/>
                </a:cubicBezTo>
                <a:cubicBezTo>
                  <a:pt x="292324" y="1384772"/>
                  <a:pt x="130607" y="1230448"/>
                  <a:pt x="0" y="1060888"/>
                </a:cubicBezTo>
                <a:lnTo>
                  <a:pt x="0" y="941179"/>
                </a:lnTo>
                <a:cubicBezTo>
                  <a:pt x="251169" y="1166279"/>
                  <a:pt x="564913" y="1352962"/>
                  <a:pt x="930190" y="1487015"/>
                </a:cubicBezTo>
                <a:cubicBezTo>
                  <a:pt x="2388839" y="2022329"/>
                  <a:pt x="4116856" y="1515692"/>
                  <a:pt x="4789826" y="355410"/>
                </a:cubicBezTo>
                <a:cubicBezTo>
                  <a:pt x="4857409" y="238889"/>
                  <a:pt x="4911782" y="120206"/>
                  <a:pt x="4951860" y="0"/>
                </a:cubicBezTo>
                <a:close/>
              </a:path>
            </a:pathLst>
          </a:custGeom>
          <a:gradFill>
            <a:gsLst>
              <a:gs pos="89000">
                <a:srgbClr val="CDF9A5">
                  <a:alpha val="39000"/>
                </a:srgbClr>
              </a:gs>
              <a:gs pos="51000">
                <a:srgbClr val="CDF9A5">
                  <a:alpha val="57000"/>
                </a:srgbClr>
              </a:gs>
              <a:gs pos="11000">
                <a:srgbClr val="CDF9A5">
                  <a:alpha val="39000"/>
                </a:srgb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96555" y="2085533"/>
            <a:ext cx="6189326" cy="1471109"/>
          </a:xfrm>
          <a:prstGeom prst="rect">
            <a:avLst/>
          </a:prstGeom>
          <a:noFill/>
        </p:spPr>
        <p:txBody>
          <a:bodyPr wrap="square" lIns="186883" tIns="93441" rIns="186883" bIns="93441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ja-JP" altLang="en-US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京都市では，採点</a:t>
            </a:r>
            <a:r>
              <a:rPr lang="ja-JP" altLang="en-US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集計業務の効率化を</a:t>
            </a:r>
            <a:r>
              <a:rPr lang="ja-JP" altLang="en-US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図り，生徒と向き合う</a:t>
            </a:r>
            <a:r>
              <a:rPr lang="ja-JP" altLang="en-US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時間</a:t>
            </a:r>
            <a:r>
              <a:rPr lang="ja-JP" altLang="en-US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を確保するとともに，集計データを活用し生徒</a:t>
            </a:r>
            <a:r>
              <a:rPr lang="ja-JP" altLang="en-US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へのきめ細やかな指導</a:t>
            </a:r>
            <a:r>
              <a:rPr lang="ja-JP" altLang="en-US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につなげるため，採点</a:t>
            </a:r>
            <a:r>
              <a:rPr lang="ja-JP" altLang="en-US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業務をデジタル化</a:t>
            </a:r>
            <a:r>
              <a:rPr lang="ja-JP" altLang="en-US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する「採点</a:t>
            </a:r>
            <a:r>
              <a:rPr lang="ja-JP" altLang="en-US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補助</a:t>
            </a:r>
            <a:r>
              <a:rPr lang="ja-JP" altLang="en-US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ソフト」を導入</a:t>
            </a:r>
            <a:r>
              <a:rPr lang="ja-JP" altLang="en-US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いたします。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48639" y="1116496"/>
            <a:ext cx="6424352" cy="1019704"/>
          </a:xfrm>
          <a:prstGeom prst="rect">
            <a:avLst/>
          </a:prstGeom>
          <a:noFill/>
        </p:spPr>
        <p:txBody>
          <a:bodyPr wrap="square" lIns="186883" tIns="93441" rIns="186883" bIns="93441" rtlCol="0">
            <a:spAutoFit/>
          </a:bodyPr>
          <a:lstStyle/>
          <a:p>
            <a:r>
              <a:rPr lang="ja-JP" altLang="en-US" sz="2400" b="1" dirty="0" smtClean="0">
                <a:ln w="1270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bg1">
                      <a:alpha val="99000"/>
                    </a:schemeClr>
                  </a:glow>
                  <a:outerShdw blurRad="38100" dist="38100" dir="2700000" algn="tl">
                    <a:srgbClr val="000000">
                      <a:alpha val="36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rPr>
              <a:t>採点補助ソフト</a:t>
            </a:r>
            <a:endParaRPr lang="en-US" altLang="ja-JP" sz="2400" b="1" dirty="0" smtClean="0">
              <a:ln w="12700">
                <a:noFill/>
              </a:ln>
              <a:solidFill>
                <a:schemeClr val="accent1">
                  <a:lumMod val="75000"/>
                </a:schemeClr>
              </a:solidFill>
              <a:effectLst>
                <a:glow rad="101600">
                  <a:schemeClr val="bg1">
                    <a:alpha val="99000"/>
                  </a:schemeClr>
                </a:glow>
                <a:outerShdw blurRad="38100" dist="38100" dir="2700000" algn="tl">
                  <a:srgbClr val="000000">
                    <a:alpha val="36000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itchFamily="50" charset="-128"/>
            </a:endParaRPr>
          </a:p>
          <a:p>
            <a:r>
              <a:rPr lang="ja-JP" altLang="en-US" sz="3000" b="1" spc="-100" dirty="0" smtClean="0">
                <a:ln w="1270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bg1">
                      <a:alpha val="99000"/>
                    </a:schemeClr>
                  </a:glow>
                  <a:outerShdw blurRad="38100" dist="38100" dir="2700000" algn="tl">
                    <a:srgbClr val="000000">
                      <a:alpha val="36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rPr>
              <a:t>「</a:t>
            </a:r>
            <a:r>
              <a:rPr lang="ja-JP" altLang="en-US" sz="3000" b="1" spc="-100" dirty="0">
                <a:ln w="1270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bg1">
                      <a:alpha val="99000"/>
                    </a:schemeClr>
                  </a:glow>
                  <a:outerShdw blurRad="38100" dist="38100" dir="2700000" algn="tl">
                    <a:srgbClr val="000000">
                      <a:alpha val="36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rPr>
              <a:t>百</a:t>
            </a:r>
            <a:r>
              <a:rPr lang="ja-JP" altLang="en-US" sz="3000" b="1" spc="-100" dirty="0" smtClean="0">
                <a:ln w="1270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bg1">
                      <a:alpha val="99000"/>
                    </a:schemeClr>
                  </a:glow>
                  <a:outerShdw blurRad="38100" dist="38100" dir="2700000" algn="tl">
                    <a:srgbClr val="000000">
                      <a:alpha val="36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rPr>
              <a:t>問</a:t>
            </a:r>
            <a:r>
              <a:rPr lang="ja-JP" altLang="en-US" sz="3000" b="1" spc="-100" dirty="0">
                <a:ln w="1270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bg1">
                      <a:alpha val="99000"/>
                    </a:schemeClr>
                  </a:glow>
                  <a:outerShdw blurRad="38100" dist="38100" dir="2700000" algn="tl">
                    <a:srgbClr val="000000">
                      <a:alpha val="36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rPr>
              <a:t>繚乱</a:t>
            </a:r>
            <a:r>
              <a:rPr lang="ja-JP" altLang="en-US" sz="3000" b="1" spc="-100" dirty="0" smtClean="0">
                <a:ln w="1270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bg1">
                      <a:alpha val="99000"/>
                    </a:schemeClr>
                  </a:glow>
                  <a:outerShdw blurRad="38100" dist="38100" dir="2700000" algn="tl">
                    <a:srgbClr val="000000">
                      <a:alpha val="36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rPr>
              <a:t>」の導入について</a:t>
            </a:r>
            <a:endParaRPr lang="en-US" altLang="ja-JP" sz="3000" b="1" spc="-100" dirty="0" smtClean="0">
              <a:ln w="12700">
                <a:noFill/>
              </a:ln>
              <a:solidFill>
                <a:schemeClr val="accent1">
                  <a:lumMod val="75000"/>
                </a:schemeClr>
              </a:solidFill>
              <a:effectLst>
                <a:glow rad="101600">
                  <a:schemeClr val="bg1">
                    <a:alpha val="99000"/>
                  </a:schemeClr>
                </a:glow>
                <a:outerShdw blurRad="38100" dist="38100" dir="2700000" algn="tl">
                  <a:srgbClr val="000000">
                    <a:alpha val="36000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607115" y="618656"/>
            <a:ext cx="6148257" cy="558039"/>
          </a:xfrm>
          <a:prstGeom prst="rect">
            <a:avLst/>
          </a:prstGeom>
          <a:noFill/>
        </p:spPr>
        <p:txBody>
          <a:bodyPr wrap="square" lIns="186883" tIns="93441" rIns="186883" bIns="93441" rtlCol="0">
            <a:spAutoFit/>
          </a:bodyPr>
          <a:lstStyle/>
          <a:p>
            <a:r>
              <a:rPr lang="ja-JP" altLang="en-US" sz="2400" b="1" dirty="0" smtClean="0">
                <a:ln w="1270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bg1">
                      <a:alpha val="99000"/>
                    </a:schemeClr>
                  </a:glow>
                  <a:outerShdw blurRad="38100" dist="38100" dir="2700000" algn="tl">
                    <a:srgbClr val="000000">
                      <a:alpha val="36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保護者のみなさまへ</a:t>
            </a:r>
            <a:endParaRPr lang="ja-JP" altLang="en-US" sz="2400" b="1" dirty="0">
              <a:ln w="12700">
                <a:noFill/>
              </a:ln>
              <a:solidFill>
                <a:schemeClr val="accent1">
                  <a:lumMod val="75000"/>
                </a:schemeClr>
              </a:solidFill>
              <a:effectLst>
                <a:glow rad="101600">
                  <a:schemeClr val="bg1">
                    <a:alpha val="99000"/>
                  </a:schemeClr>
                </a:glow>
                <a:outerShdw blurRad="38100" dist="38100" dir="2700000" algn="tl">
                  <a:srgbClr val="000000">
                    <a:alpha val="36000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586395" y="4010908"/>
            <a:ext cx="6417995" cy="1440160"/>
            <a:chOff x="586395" y="5575548"/>
            <a:chExt cx="6417995" cy="1440160"/>
          </a:xfrm>
        </p:grpSpPr>
        <p:sp>
          <p:nvSpPr>
            <p:cNvPr id="11" name="角丸四角形 10"/>
            <p:cNvSpPr/>
            <p:nvPr/>
          </p:nvSpPr>
          <p:spPr>
            <a:xfrm>
              <a:off x="586395" y="5575548"/>
              <a:ext cx="6417995" cy="1440160"/>
            </a:xfrm>
            <a:prstGeom prst="roundRect">
              <a:avLst>
                <a:gd name="adj" fmla="val 9612"/>
              </a:avLst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3"/>
            <p:cNvSpPr/>
            <p:nvPr/>
          </p:nvSpPr>
          <p:spPr>
            <a:xfrm>
              <a:off x="1869440" y="5719564"/>
              <a:ext cx="4983465" cy="1152128"/>
            </a:xfrm>
            <a:custGeom>
              <a:avLst/>
              <a:gdLst/>
              <a:ahLst/>
              <a:cxnLst/>
              <a:rect l="l" t="t" r="r" b="b"/>
              <a:pathLst>
                <a:path w="5682591" h="1152128">
                  <a:moveTo>
                    <a:pt x="7940" y="0"/>
                  </a:moveTo>
                  <a:lnTo>
                    <a:pt x="5682591" y="0"/>
                  </a:lnTo>
                  <a:lnTo>
                    <a:pt x="5682591" y="1152128"/>
                  </a:lnTo>
                  <a:lnTo>
                    <a:pt x="0" y="1152128"/>
                  </a:lnTo>
                  <a:cubicBezTo>
                    <a:pt x="111075" y="1023297"/>
                    <a:pt x="182921" y="810813"/>
                    <a:pt x="182921" y="570664"/>
                  </a:cubicBezTo>
                  <a:cubicBezTo>
                    <a:pt x="182921" y="336794"/>
                    <a:pt x="114783" y="129161"/>
                    <a:pt x="794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596555" y="5545068"/>
            <a:ext cx="6417995" cy="1440160"/>
            <a:chOff x="586395" y="5575548"/>
            <a:chExt cx="6417995" cy="1440160"/>
          </a:xfrm>
        </p:grpSpPr>
        <p:sp>
          <p:nvSpPr>
            <p:cNvPr id="18" name="角丸四角形 17"/>
            <p:cNvSpPr/>
            <p:nvPr/>
          </p:nvSpPr>
          <p:spPr>
            <a:xfrm>
              <a:off x="586395" y="5575548"/>
              <a:ext cx="6417995" cy="1440160"/>
            </a:xfrm>
            <a:prstGeom prst="roundRect">
              <a:avLst>
                <a:gd name="adj" fmla="val 9612"/>
              </a:avLst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13"/>
            <p:cNvSpPr/>
            <p:nvPr/>
          </p:nvSpPr>
          <p:spPr>
            <a:xfrm>
              <a:off x="1869440" y="5719564"/>
              <a:ext cx="4983465" cy="1152128"/>
            </a:xfrm>
            <a:custGeom>
              <a:avLst/>
              <a:gdLst/>
              <a:ahLst/>
              <a:cxnLst/>
              <a:rect l="l" t="t" r="r" b="b"/>
              <a:pathLst>
                <a:path w="5682591" h="1152128">
                  <a:moveTo>
                    <a:pt x="7940" y="0"/>
                  </a:moveTo>
                  <a:lnTo>
                    <a:pt x="5682591" y="0"/>
                  </a:lnTo>
                  <a:lnTo>
                    <a:pt x="5682591" y="1152128"/>
                  </a:lnTo>
                  <a:lnTo>
                    <a:pt x="0" y="1152128"/>
                  </a:lnTo>
                  <a:cubicBezTo>
                    <a:pt x="111075" y="1023297"/>
                    <a:pt x="182921" y="810813"/>
                    <a:pt x="182921" y="570664"/>
                  </a:cubicBezTo>
                  <a:cubicBezTo>
                    <a:pt x="182921" y="336794"/>
                    <a:pt x="114783" y="129161"/>
                    <a:pt x="794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テキスト ボックス 2"/>
          <p:cNvSpPr txBox="1"/>
          <p:nvPr/>
        </p:nvSpPr>
        <p:spPr>
          <a:xfrm>
            <a:off x="387498" y="3670408"/>
            <a:ext cx="6688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●採点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補助</a:t>
            </a:r>
            <a:r>
              <a:rPr kumimoji="1"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ソフト「百問繚乱」の導入にあたって</a:t>
            </a:r>
            <a:endPara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96956" y="4551772"/>
            <a:ext cx="1480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特長</a:t>
            </a:r>
            <a:endParaRPr kumimoji="1" lang="ja-JP" altLang="en-US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842292" y="4249258"/>
            <a:ext cx="56795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3350" algn="just">
              <a:spcAft>
                <a:spcPts val="0"/>
              </a:spcAft>
            </a:pPr>
            <a:r>
              <a:rPr lang="ja-JP" altLang="ja-JP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・答案</a:t>
            </a:r>
            <a:r>
              <a:rPr lang="ja-JP" altLang="ja-JP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用紙を</a:t>
            </a:r>
            <a:r>
              <a:rPr lang="ja-JP" altLang="ja-JP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スキャナー</a:t>
            </a: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等</a:t>
            </a:r>
            <a:r>
              <a:rPr lang="ja-JP" altLang="ja-JP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で</a:t>
            </a:r>
            <a:r>
              <a:rPr lang="ja-JP" altLang="ja-JP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データ化し，</a:t>
            </a:r>
            <a:r>
              <a:rPr lang="ja-JP" altLang="ja-JP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テスト採</a:t>
            </a:r>
            <a:endParaRPr lang="en-US" altLang="ja-JP" sz="1600" kern="100" dirty="0" smtClean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350" algn="just">
              <a:spcAft>
                <a:spcPts val="0"/>
              </a:spcAft>
            </a:pP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 </a:t>
            </a:r>
            <a:r>
              <a:rPr lang="ja-JP" altLang="ja-JP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点から</a:t>
            </a:r>
            <a:r>
              <a:rPr lang="ja-JP" altLang="ja-JP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指導に関する分析までを</a:t>
            </a:r>
            <a:r>
              <a:rPr lang="ja-JP" altLang="ja-JP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一貫</a:t>
            </a: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し</a:t>
            </a:r>
            <a:r>
              <a:rPr lang="ja-JP" altLang="ja-JP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て行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います。</a:t>
            </a:r>
            <a:endParaRPr lang="en-US" altLang="ja-JP" sz="1600" kern="100" dirty="0" smtClean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350" algn="just">
              <a:spcAft>
                <a:spcPts val="0"/>
              </a:spcAft>
            </a:pP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・分析結果を活用し，生徒一人一人の学習課題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に</a:t>
            </a:r>
            <a:endParaRPr lang="en-US" altLang="ja-JP" sz="1600" kern="100" dirty="0" smtClean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350" algn="just">
              <a:spcAft>
                <a:spcPts val="0"/>
              </a:spcAft>
            </a:pP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応じた</a:t>
            </a: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指導の充実を図ります。</a:t>
            </a:r>
            <a:endParaRPr lang="en-US" altLang="ja-JP" sz="1600" kern="100" dirty="0" smtClean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07116" y="6126268"/>
            <a:ext cx="1480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留意</a:t>
            </a: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点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1880553" y="5804844"/>
            <a:ext cx="56795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3350" algn="just">
              <a:lnSpc>
                <a:spcPts val="1800"/>
              </a:lnSpc>
              <a:spcAft>
                <a:spcPts val="0"/>
              </a:spcAft>
            </a:pPr>
            <a:r>
              <a:rPr lang="ja-JP" altLang="ja-JP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・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集計</a:t>
            </a: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されたデータ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は個人情報となるため，</a:t>
            </a:r>
            <a:endParaRPr lang="en-US" altLang="ja-JP" sz="1600" kern="100" dirty="0" smtClean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350" algn="just">
              <a:lnSpc>
                <a:spcPts val="1800"/>
              </a:lnSpc>
              <a:spcAft>
                <a:spcPts val="0"/>
              </a:spcAft>
            </a:pP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校内の情報</a:t>
            </a: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管理を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徹底し，適切</a:t>
            </a: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に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取り扱います。</a:t>
            </a:r>
            <a:endParaRPr lang="ja-JP" altLang="en-US" sz="1600" kern="1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350" algn="just">
              <a:lnSpc>
                <a:spcPts val="1800"/>
              </a:lnSpc>
              <a:spcAft>
                <a:spcPts val="0"/>
              </a:spcAft>
            </a:pP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・データ化した答案用紙に採点</a:t>
            </a: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を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印字して</a:t>
            </a:r>
            <a:endParaRPr lang="en-US" altLang="ja-JP" sz="1600" kern="100" dirty="0" smtClean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350" algn="just">
              <a:lnSpc>
                <a:spcPts val="1800"/>
              </a:lnSpc>
              <a:spcAft>
                <a:spcPts val="0"/>
              </a:spcAft>
            </a:pP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返却</a:t>
            </a:r>
            <a:r>
              <a:rPr lang="ja-JP" altLang="en-US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すること</a:t>
            </a:r>
            <a:r>
              <a:rPr lang="ja-JP" altLang="en-US" sz="1600" kern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となりますのでご了承ください。</a:t>
            </a:r>
            <a:endParaRPr lang="en-US" altLang="ja-JP" sz="1600" kern="100" dirty="0" smtClean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5" name="二等辺三角形 24">
            <a:extLst>
              <a:ext uri="{FF2B5EF4-FFF2-40B4-BE49-F238E27FC236}">
                <a16:creationId xmlns:a16="http://schemas.microsoft.com/office/drawing/2014/main" id="{6F8E592D-9D72-438B-B546-AD617DDBBC82}"/>
              </a:ext>
            </a:extLst>
          </p:cNvPr>
          <p:cNvSpPr/>
          <p:nvPr/>
        </p:nvSpPr>
        <p:spPr>
          <a:xfrm rot="5400000">
            <a:off x="1958192" y="7523536"/>
            <a:ext cx="216000" cy="217489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70378" y="7117880"/>
            <a:ext cx="1427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データ化し，採点が印字された答案用紙</a:t>
            </a:r>
            <a:endParaRPr kumimoji="1" lang="en-US" altLang="ja-JP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（イメージ）</a:t>
            </a:r>
            <a:endParaRPr kumimoji="1" lang="ja-JP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4371332" y="8182025"/>
            <a:ext cx="2491734" cy="958903"/>
          </a:xfrm>
          <a:prstGeom prst="roundRect">
            <a:avLst>
              <a:gd name="adj" fmla="val 1401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528182" y="8232802"/>
            <a:ext cx="24859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これまでと同様の方法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endParaRPr kumimoji="1" lang="en-US" altLang="ja-JP" sz="1400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採点した教科等については，</a:t>
            </a:r>
            <a:endParaRPr kumimoji="1" lang="en-US" altLang="ja-JP" sz="1400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これまで</a:t>
            </a:r>
            <a:r>
              <a:rPr kumimoji="1" lang="ja-JP" altLang="en-US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通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り</a:t>
            </a:r>
            <a:r>
              <a:rPr kumimoji="1" lang="ja-JP" altLang="en-US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答案用紙</a:t>
            </a:r>
            <a:r>
              <a:rPr kumimoji="1" lang="ja-JP" altLang="en-US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endParaRPr kumimoji="1" lang="en-US" altLang="ja-JP" sz="1400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返却いたします。</a:t>
            </a:r>
            <a:endParaRPr kumimoji="1" lang="ja-JP" altLang="en-US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48639" y="10237465"/>
            <a:ext cx="66889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100" spc="-10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令和４年</a:t>
            </a:r>
            <a:r>
              <a:rPr lang="ja-JP" altLang="en-US" sz="1100" spc="-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４</a:t>
            </a:r>
            <a:r>
              <a:rPr lang="ja-JP" altLang="en-US" sz="1100" spc="-10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ja-JP" altLang="en-US" sz="1100" spc="-1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京都市教育委員会指導部</a:t>
            </a:r>
            <a:r>
              <a:rPr lang="ja-JP" altLang="en-US" sz="1100" spc="-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r>
              <a:rPr lang="ja-JP" altLang="en-US" sz="1100" spc="-1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指導課（教育</a:t>
            </a:r>
            <a:r>
              <a:rPr lang="en-US" altLang="ja-JP" sz="1100" spc="-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ICT</a:t>
            </a:r>
            <a:r>
              <a:rPr lang="ja-JP" altLang="en-US" sz="1100" spc="-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化推進・社会連携</a:t>
            </a:r>
            <a:r>
              <a:rPr lang="ja-JP" altLang="en-US" sz="1100" spc="-1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担当）　　</a:t>
            </a:r>
            <a:endParaRPr lang="ja-JP" altLang="en-US" sz="1050" spc="-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54" y="9521754"/>
            <a:ext cx="2192402" cy="66667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l="50006" t="-334" b="-1"/>
          <a:stretch/>
        </p:blipFill>
        <p:spPr>
          <a:xfrm>
            <a:off x="2261812" y="7168928"/>
            <a:ext cx="2061852" cy="2742898"/>
          </a:xfrm>
          <a:prstGeom prst="rect">
            <a:avLst/>
          </a:prstGeom>
        </p:spPr>
      </p:pic>
      <p:cxnSp>
        <p:nvCxnSpPr>
          <p:cNvPr id="9" name="直線コネクタ 8"/>
          <p:cNvCxnSpPr/>
          <p:nvPr/>
        </p:nvCxnSpPr>
        <p:spPr>
          <a:xfrm flipV="1">
            <a:off x="4210050" y="7374062"/>
            <a:ext cx="208951" cy="134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4361171" y="7260120"/>
            <a:ext cx="2501893" cy="5046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kumimoji="1" lang="ja-JP" altLang="en-US" sz="14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採点結果が印字された</a:t>
            </a:r>
            <a:endParaRPr kumimoji="1" lang="en-US" altLang="ja-JP" sz="1400" dirty="0" smtClean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答案用紙を返却いたします。</a:t>
            </a:r>
            <a:endParaRPr kumimoji="1" lang="ja-JP" altLang="en-US" sz="1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577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4965</TotalTime>
  <Words>186</Words>
  <Application>Microsoft Office PowerPoint</Application>
  <PresentationFormat>ユーザー設定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メイリオ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細越豊隆(d717327)</dc:creator>
  <cp:lastModifiedBy>京都市教育委員会</cp:lastModifiedBy>
  <cp:revision>164</cp:revision>
  <cp:lastPrinted>2022-04-13T02:11:01Z</cp:lastPrinted>
  <dcterms:created xsi:type="dcterms:W3CDTF">2020-10-06T04:12:02Z</dcterms:created>
  <dcterms:modified xsi:type="dcterms:W3CDTF">2022-05-11T11:17:12Z</dcterms:modified>
</cp:coreProperties>
</file>