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99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8" d="100"/>
          <a:sy n="48" d="100"/>
        </p:scale>
        <p:origin x="61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1F7B-C7A3-4752-B96E-3A62A1EE544C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44A2E-3DBE-48CA-AC01-16E6631246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192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1F7B-C7A3-4752-B96E-3A62A1EE544C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44A2E-3DBE-48CA-AC01-16E6631246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6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1F7B-C7A3-4752-B96E-3A62A1EE544C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44A2E-3DBE-48CA-AC01-16E6631246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001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1F7B-C7A3-4752-B96E-3A62A1EE544C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44A2E-3DBE-48CA-AC01-16E6631246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6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1F7B-C7A3-4752-B96E-3A62A1EE544C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44A2E-3DBE-48CA-AC01-16E6631246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8938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1F7B-C7A3-4752-B96E-3A62A1EE544C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44A2E-3DBE-48CA-AC01-16E6631246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783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1F7B-C7A3-4752-B96E-3A62A1EE544C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44A2E-3DBE-48CA-AC01-16E6631246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6200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1F7B-C7A3-4752-B96E-3A62A1EE544C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44A2E-3DBE-48CA-AC01-16E6631246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2883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1F7B-C7A3-4752-B96E-3A62A1EE544C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44A2E-3DBE-48CA-AC01-16E6631246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322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1F7B-C7A3-4752-B96E-3A62A1EE544C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44A2E-3DBE-48CA-AC01-16E6631246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8929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1F7B-C7A3-4752-B96E-3A62A1EE544C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44A2E-3DBE-48CA-AC01-16E6631246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3793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01F7B-C7A3-4752-B96E-3A62A1EE544C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44A2E-3DBE-48CA-AC01-16E6631246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04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hyperlink" Target="https://private.calil.jp/gk-2003915-vyg2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吹き出し: 四角形 14">
            <a:extLst>
              <a:ext uri="{FF2B5EF4-FFF2-40B4-BE49-F238E27FC236}">
                <a16:creationId xmlns:a16="http://schemas.microsoft.com/office/drawing/2014/main" id="{7993396D-26F2-66B2-975D-6EE09C36C825}"/>
              </a:ext>
            </a:extLst>
          </p:cNvPr>
          <p:cNvSpPr/>
          <p:nvPr/>
        </p:nvSpPr>
        <p:spPr>
          <a:xfrm>
            <a:off x="341176" y="7101319"/>
            <a:ext cx="6232997" cy="2039290"/>
          </a:xfrm>
          <a:prstGeom prst="wedgeRectCallout">
            <a:avLst>
              <a:gd name="adj1" fmla="val 39048"/>
              <a:gd name="adj2" fmla="val 46236"/>
            </a:avLst>
          </a:prstGeom>
          <a:solidFill>
            <a:schemeClr val="accent4">
              <a:lumMod val="60000"/>
              <a:lumOff val="40000"/>
            </a:schemeClr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1333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05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注意点</a:t>
            </a:r>
            <a:endParaRPr kumimoji="0" lang="en-US" altLang="ja-JP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1333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ja-JP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05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・この検索サービスの利用は、太秦中学校の生徒（保護者）、教職員のみとします。</a:t>
            </a:r>
            <a:endParaRPr kumimoji="0" lang="ja-JP" altLang="ja-JP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05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・関係者以外の利用や外部へのＵＲＬの公開、ＳＮＳ、ＷＥＢサイト等への転載は禁止いたします。</a:t>
            </a:r>
            <a:endParaRPr kumimoji="0" lang="ja-JP" altLang="ja-JP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05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・貸出在架の状態は表示されません。</a:t>
            </a:r>
            <a:endParaRPr kumimoji="0" lang="ja-JP" altLang="ja-JP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05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・反映にタイムラグがあるため、新着図書は表示されない場合があります。</a:t>
            </a:r>
            <a:endParaRPr kumimoji="0" lang="ja-JP" altLang="ja-JP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05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・ＵＲＬは１年ごとに変更予定のため、春休みには使えなくなります。</a:t>
            </a:r>
            <a:endParaRPr kumimoji="0" lang="ja-JP" altLang="ja-JP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endParaRPr kumimoji="1" lang="en-US" altLang="ja-JP" sz="11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endParaRPr kumimoji="1" lang="ja-JP" altLang="en-US" sz="1600" dirty="0"/>
          </a:p>
        </p:txBody>
      </p:sp>
      <p:pic>
        <p:nvPicPr>
          <p:cNvPr id="5" name="図 4" descr="挿絵, 抽象 が含まれている画像&#10;&#10;自動的に生成された説明">
            <a:extLst>
              <a:ext uri="{FF2B5EF4-FFF2-40B4-BE49-F238E27FC236}">
                <a16:creationId xmlns:a16="http://schemas.microsoft.com/office/drawing/2014/main" id="{DF9DF4FF-2FE4-22A9-019D-F4F6205D0E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248" y="301094"/>
            <a:ext cx="2203994" cy="1878445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0073B66-10DD-35D3-7599-5D38083D7C62}"/>
              </a:ext>
            </a:extLst>
          </p:cNvPr>
          <p:cNvSpPr txBox="1"/>
          <p:nvPr/>
        </p:nvSpPr>
        <p:spPr>
          <a:xfrm>
            <a:off x="385828" y="269617"/>
            <a:ext cx="1601043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ホームページ掲載用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140BCE7-390A-A2AC-D4EA-134325702B89}"/>
              </a:ext>
            </a:extLst>
          </p:cNvPr>
          <p:cNvSpPr txBox="1"/>
          <p:nvPr/>
        </p:nvSpPr>
        <p:spPr>
          <a:xfrm>
            <a:off x="-1" y="2611807"/>
            <a:ext cx="6858000" cy="15652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tIns="180000" bIns="90000" rtlCol="0">
            <a:spAutoFit/>
          </a:bodyPr>
          <a:lstStyle/>
          <a:p>
            <a:pPr algn="ctr"/>
            <a:r>
              <a:rPr kumimoji="1"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太秦中学校図書館の本が</a:t>
            </a:r>
            <a:endParaRPr kumimoji="1" lang="en-US" altLang="ja-JP" sz="28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いつでも、どこからでも、</a:t>
            </a:r>
            <a:endParaRPr kumimoji="1" lang="en-US" altLang="ja-JP" sz="28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検索できるようになっています！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5147E6B-46CE-EB2D-70B7-4A80F985DD30}"/>
              </a:ext>
            </a:extLst>
          </p:cNvPr>
          <p:cNvSpPr/>
          <p:nvPr/>
        </p:nvSpPr>
        <p:spPr>
          <a:xfrm>
            <a:off x="5117177" y="7857523"/>
            <a:ext cx="1205357" cy="116921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BECA1EB-E037-A7F2-F505-35507AB1F490}"/>
              </a:ext>
            </a:extLst>
          </p:cNvPr>
          <p:cNvSpPr txBox="1"/>
          <p:nvPr/>
        </p:nvSpPr>
        <p:spPr>
          <a:xfrm>
            <a:off x="4158641" y="112734"/>
            <a:ext cx="2542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太秦中学校図書館より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r"/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２０２５．４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1E6A379-EAFF-19B7-18B9-4DD69AC54665}"/>
              </a:ext>
            </a:extLst>
          </p:cNvPr>
          <p:cNvSpPr txBox="1"/>
          <p:nvPr/>
        </p:nvSpPr>
        <p:spPr>
          <a:xfrm>
            <a:off x="407296" y="4222741"/>
            <a:ext cx="2828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蔵書検索サービス</a:t>
            </a:r>
            <a:endParaRPr kumimoji="1" lang="en-US" altLang="ja-JP" sz="14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「カーリル」の画面イメージ</a:t>
            </a: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1EE5F41F-7AD6-469E-3808-B8AE7F4D3B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090" y="4830848"/>
            <a:ext cx="2273223" cy="143413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3379D9D9-73C5-4A52-A494-7870CA98331A}"/>
              </a:ext>
            </a:extLst>
          </p:cNvPr>
          <p:cNvSpPr txBox="1"/>
          <p:nvPr/>
        </p:nvSpPr>
        <p:spPr>
          <a:xfrm>
            <a:off x="385828" y="6431613"/>
            <a:ext cx="291399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お子様のＧＩＧＡ端末や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保護者のスマートフォンから、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自宅でも自由に蔵書検索ができます。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04AB5066-8F62-6B07-6888-5D47804BF2C0}"/>
              </a:ext>
            </a:extLst>
          </p:cNvPr>
          <p:cNvCxnSpPr>
            <a:cxnSpLocks/>
          </p:cNvCxnSpPr>
          <p:nvPr/>
        </p:nvCxnSpPr>
        <p:spPr>
          <a:xfrm>
            <a:off x="3428999" y="4497637"/>
            <a:ext cx="0" cy="2160663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A08EF14F-8AC8-B131-37E3-1544F9D615DD}"/>
              </a:ext>
            </a:extLst>
          </p:cNvPr>
          <p:cNvSpPr txBox="1"/>
          <p:nvPr/>
        </p:nvSpPr>
        <p:spPr>
          <a:xfrm>
            <a:off x="3889405" y="5077141"/>
            <a:ext cx="25997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フリーワードで本のタイトルや著者名などキーワードを入力して検索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12FBDF44-A9BA-2EE9-0B31-228B3FED8094}"/>
              </a:ext>
            </a:extLst>
          </p:cNvPr>
          <p:cNvSpPr txBox="1"/>
          <p:nvPr/>
        </p:nvSpPr>
        <p:spPr>
          <a:xfrm>
            <a:off x="3889404" y="4643962"/>
            <a:ext cx="25997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下のＵＲＬやＱＲコードから検索サイトを開く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75F5A76-6DDB-9B08-8B03-171546E5F490}"/>
              </a:ext>
            </a:extLst>
          </p:cNvPr>
          <p:cNvSpPr txBox="1"/>
          <p:nvPr/>
        </p:nvSpPr>
        <p:spPr>
          <a:xfrm>
            <a:off x="3889404" y="5551916"/>
            <a:ext cx="259976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検索結果画面で請求記号（分類番号）を確認し、図書室の書棚に探しに行く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貸出中の場合もあります。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D8669D3-630A-94CC-EFA2-1EB100D5798D}"/>
              </a:ext>
            </a:extLst>
          </p:cNvPr>
          <p:cNvSpPr txBox="1"/>
          <p:nvPr/>
        </p:nvSpPr>
        <p:spPr>
          <a:xfrm>
            <a:off x="3660180" y="6229569"/>
            <a:ext cx="2913994" cy="749812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72000" tIns="36000" rIns="72000" bIns="36000" rtlCol="0">
            <a:spAutoFit/>
          </a:bodyPr>
          <a:lstStyle/>
          <a:p>
            <a:pPr algn="ctr"/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京都市図書館の蔵書も横断検索が可能。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学校にない本はそのまま市図書館サイト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から予約や借りることもできます。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（ただし市図書館のカードが必要）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8F4DB30-FFDB-476D-9A2A-0FFF6B635D8B}"/>
              </a:ext>
            </a:extLst>
          </p:cNvPr>
          <p:cNvSpPr txBox="1"/>
          <p:nvPr/>
        </p:nvSpPr>
        <p:spPr>
          <a:xfrm>
            <a:off x="3629516" y="4263440"/>
            <a:ext cx="2828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「カーリル」の使い方</a:t>
            </a:r>
          </a:p>
        </p:txBody>
      </p:sp>
      <p:pic>
        <p:nvPicPr>
          <p:cNvPr id="44" name="グラフィックス 43" descr="バッジ: チェックマーク 1 単色塗りつぶし">
            <a:extLst>
              <a:ext uri="{FF2B5EF4-FFF2-40B4-BE49-F238E27FC236}">
                <a16:creationId xmlns:a16="http://schemas.microsoft.com/office/drawing/2014/main" id="{1573207E-76A5-B44C-601B-0E248198D7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18889" y="4665482"/>
            <a:ext cx="266291" cy="266291"/>
          </a:xfrm>
          <a:prstGeom prst="rect">
            <a:avLst/>
          </a:prstGeom>
        </p:spPr>
      </p:pic>
      <p:pic>
        <p:nvPicPr>
          <p:cNvPr id="45" name="グラフィックス 44" descr="バッジ: チェックマーク 1 単色塗りつぶし">
            <a:extLst>
              <a:ext uri="{FF2B5EF4-FFF2-40B4-BE49-F238E27FC236}">
                <a16:creationId xmlns:a16="http://schemas.microsoft.com/office/drawing/2014/main" id="{FD3FAC9B-AEBC-A9DB-8106-557FC3FF79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18888" y="5111434"/>
            <a:ext cx="266291" cy="266291"/>
          </a:xfrm>
          <a:prstGeom prst="rect">
            <a:avLst/>
          </a:prstGeom>
        </p:spPr>
      </p:pic>
      <p:pic>
        <p:nvPicPr>
          <p:cNvPr id="46" name="グラフィックス 45" descr="バッジ: チェックマーク 1 単色塗りつぶし">
            <a:extLst>
              <a:ext uri="{FF2B5EF4-FFF2-40B4-BE49-F238E27FC236}">
                <a16:creationId xmlns:a16="http://schemas.microsoft.com/office/drawing/2014/main" id="{38B1E023-D052-F952-845B-3A92CC0AF0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23742" y="5597735"/>
            <a:ext cx="266291" cy="266291"/>
          </a:xfrm>
          <a:prstGeom prst="rect">
            <a:avLst/>
          </a:prstGeom>
        </p:spPr>
      </p:pic>
      <p:sp>
        <p:nvSpPr>
          <p:cNvPr id="52" name="吹き出し: 円形 51">
            <a:extLst>
              <a:ext uri="{FF2B5EF4-FFF2-40B4-BE49-F238E27FC236}">
                <a16:creationId xmlns:a16="http://schemas.microsoft.com/office/drawing/2014/main" id="{92F21B30-E2C7-C5E9-C9C7-BD237C63DB18}"/>
              </a:ext>
            </a:extLst>
          </p:cNvPr>
          <p:cNvSpPr/>
          <p:nvPr/>
        </p:nvSpPr>
        <p:spPr>
          <a:xfrm>
            <a:off x="1819949" y="5531190"/>
            <a:ext cx="1407350" cy="662046"/>
          </a:xfrm>
          <a:prstGeom prst="wedgeEllipseCallout">
            <a:avLst>
              <a:gd name="adj1" fmla="val -37875"/>
              <a:gd name="adj2" fmla="val -87646"/>
            </a:avLst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フリーワード検索で簡単！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21849D50-4358-BE13-F437-C8661D0A885D}"/>
              </a:ext>
            </a:extLst>
          </p:cNvPr>
          <p:cNvSpPr txBox="1"/>
          <p:nvPr/>
        </p:nvSpPr>
        <p:spPr>
          <a:xfrm>
            <a:off x="5117178" y="8226301"/>
            <a:ext cx="12053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dirty="0">
                <a:highlight>
                  <a:srgbClr val="FFFF00"/>
                </a:highlight>
              </a:rPr>
              <a:t>ＱＲコードを</a:t>
            </a:r>
            <a:endParaRPr kumimoji="1" lang="en-US" altLang="ja-JP" sz="1100" b="1" dirty="0">
              <a:highlight>
                <a:srgbClr val="FFFF00"/>
              </a:highlight>
            </a:endParaRPr>
          </a:p>
          <a:p>
            <a:pPr algn="ctr"/>
            <a:r>
              <a:rPr kumimoji="1" lang="ja-JP" altLang="en-US" sz="1100" b="1" dirty="0">
                <a:highlight>
                  <a:srgbClr val="FFFF00"/>
                </a:highlight>
              </a:rPr>
              <a:t>ここに貼り付け</a:t>
            </a:r>
          </a:p>
        </p:txBody>
      </p:sp>
      <p:sp>
        <p:nvSpPr>
          <p:cNvPr id="55" name="吹き出し: 円形 54">
            <a:extLst>
              <a:ext uri="{FF2B5EF4-FFF2-40B4-BE49-F238E27FC236}">
                <a16:creationId xmlns:a16="http://schemas.microsoft.com/office/drawing/2014/main" id="{C0188C67-95F0-F106-C003-13B5938FD204}"/>
              </a:ext>
            </a:extLst>
          </p:cNvPr>
          <p:cNvSpPr/>
          <p:nvPr/>
        </p:nvSpPr>
        <p:spPr>
          <a:xfrm>
            <a:off x="513567" y="1858538"/>
            <a:ext cx="1587356" cy="729781"/>
          </a:xfrm>
          <a:prstGeom prst="wedgeEllipseCallout">
            <a:avLst>
              <a:gd name="adj1" fmla="val 37008"/>
              <a:gd name="adj2" fmla="val 64551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蔵書検索サービス「カーリル」の導入により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54C82C19-BAEC-7758-0360-CEBD2C803D3B}"/>
              </a:ext>
            </a:extLst>
          </p:cNvPr>
          <p:cNvSpPr txBox="1"/>
          <p:nvPr/>
        </p:nvSpPr>
        <p:spPr>
          <a:xfrm>
            <a:off x="4087794" y="2469427"/>
            <a:ext cx="78333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/>
              <a:t>Ⓒソコスト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78BC2469-1B9B-6863-510C-FDB00179FC6D}"/>
              </a:ext>
            </a:extLst>
          </p:cNvPr>
          <p:cNvGrpSpPr/>
          <p:nvPr/>
        </p:nvGrpSpPr>
        <p:grpSpPr>
          <a:xfrm>
            <a:off x="1978062" y="8468469"/>
            <a:ext cx="1932219" cy="422701"/>
            <a:chOff x="4676608" y="9107177"/>
            <a:chExt cx="1932219" cy="422701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CE1422B5-9544-5627-6590-2FAA7ECC3B9C}"/>
                </a:ext>
              </a:extLst>
            </p:cNvPr>
            <p:cNvSpPr txBox="1"/>
            <p:nvPr/>
          </p:nvSpPr>
          <p:spPr>
            <a:xfrm>
              <a:off x="5019189" y="9107177"/>
              <a:ext cx="158963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学校関係者以外への</a:t>
              </a:r>
              <a:endParaRPr kumimoji="1"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r>
                <a:rPr kumimoji="1" lang="ja-JP" altLang="en-US" sz="105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拡散はご遠慮ください</a:t>
              </a:r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33F869F4-285C-FA2E-2449-BFAC72BC0D47}"/>
                </a:ext>
              </a:extLst>
            </p:cNvPr>
            <p:cNvGrpSpPr/>
            <p:nvPr/>
          </p:nvGrpSpPr>
          <p:grpSpPr>
            <a:xfrm>
              <a:off x="4676608" y="9107177"/>
              <a:ext cx="1863860" cy="422701"/>
              <a:chOff x="4650751" y="9109870"/>
              <a:chExt cx="1863860" cy="422701"/>
            </a:xfrm>
          </p:grpSpPr>
          <p:pic>
            <p:nvPicPr>
              <p:cNvPr id="13" name="グラフィックス 12" descr="No の記号 単色塗りつぶし">
                <a:extLst>
                  <a:ext uri="{FF2B5EF4-FFF2-40B4-BE49-F238E27FC236}">
                    <a16:creationId xmlns:a16="http://schemas.microsoft.com/office/drawing/2014/main" id="{8D4F60E1-04B1-A083-C347-5FAF2251BA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4716960" y="9140666"/>
                <a:ext cx="365515" cy="365515"/>
              </a:xfrm>
              <a:prstGeom prst="rect">
                <a:avLst/>
              </a:prstGeom>
            </p:spPr>
          </p:pic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46E37E73-56BF-B217-8DC5-010F1E8E8E5E}"/>
                  </a:ext>
                </a:extLst>
              </p:cNvPr>
              <p:cNvSpPr/>
              <p:nvPr/>
            </p:nvSpPr>
            <p:spPr>
              <a:xfrm>
                <a:off x="4650751" y="9109870"/>
                <a:ext cx="1863860" cy="422701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pic>
        <p:nvPicPr>
          <p:cNvPr id="2" name="図 1" descr="QR コード&#10;&#10;自動的に生成された説明">
            <a:extLst>
              <a:ext uri="{FF2B5EF4-FFF2-40B4-BE49-F238E27FC236}">
                <a16:creationId xmlns:a16="http://schemas.microsoft.com/office/drawing/2014/main" id="{BC518305-086A-0FD1-AA68-54987365245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7862" y="7867574"/>
            <a:ext cx="1169219" cy="1169219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0F1A05D-3685-6EFD-9A9A-13BFEBF7D801}"/>
              </a:ext>
            </a:extLst>
          </p:cNvPr>
          <p:cNvSpPr txBox="1"/>
          <p:nvPr/>
        </p:nvSpPr>
        <p:spPr>
          <a:xfrm>
            <a:off x="280061" y="9161986"/>
            <a:ext cx="52672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/>
              <a:t>【URL】</a:t>
            </a:r>
            <a:r>
              <a:rPr lang="en-US" altLang="ja-JP" sz="1600" kern="100" dirty="0"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 </a:t>
            </a:r>
            <a:r>
              <a:rPr lang="en-US" altLang="ja-JP" sz="1600" dirty="0">
                <a:effectLst/>
                <a:hlinkClick r:id="rId9"/>
              </a:rPr>
              <a:t>https://private.calil.jp/gk-2003915-vyg2m/</a:t>
            </a:r>
            <a:endParaRPr kumimoji="1" lang="ja-JP" altLang="en-US" sz="1600" dirty="0">
              <a:highlight>
                <a:srgbClr val="FFFF00"/>
              </a:highlight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E44E1C6C-2F8C-1236-F8F7-12FEF80596AD}"/>
              </a:ext>
            </a:extLst>
          </p:cNvPr>
          <p:cNvSpPr/>
          <p:nvPr/>
        </p:nvSpPr>
        <p:spPr>
          <a:xfrm>
            <a:off x="492605" y="9189192"/>
            <a:ext cx="5068099" cy="43161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FB70AED-5B3B-43DE-A10E-16F729006213}"/>
              </a:ext>
            </a:extLst>
          </p:cNvPr>
          <p:cNvSpPr txBox="1"/>
          <p:nvPr/>
        </p:nvSpPr>
        <p:spPr>
          <a:xfrm>
            <a:off x="604767" y="9286285"/>
            <a:ext cx="49390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0" i="0" u="none" strike="noStrike" baseline="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ＵＲＬは、４月</a:t>
            </a:r>
            <a:r>
              <a:rPr lang="ja-JP" altLang="en-US" sz="12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中</a:t>
            </a:r>
            <a:r>
              <a:rPr lang="ja-JP" altLang="en-US" sz="1200" b="0" i="0" u="none" strike="noStrike" baseline="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旬配布の「図書館だより卯月」に掲載しています。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5B81985-9963-6A2D-7332-DA1633E2D508}"/>
              </a:ext>
            </a:extLst>
          </p:cNvPr>
          <p:cNvSpPr txBox="1"/>
          <p:nvPr/>
        </p:nvSpPr>
        <p:spPr>
          <a:xfrm>
            <a:off x="4985696" y="8114526"/>
            <a:ext cx="1463396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" b="0" i="0" u="none" strike="noStrike" baseline="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QR</a:t>
            </a:r>
            <a:r>
              <a:rPr lang="ja-JP" altLang="en-US" sz="1000" b="0" i="0" u="none" strike="noStrike" baseline="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コードは、</a:t>
            </a:r>
            <a:endParaRPr lang="en-US" altLang="ja-JP" sz="1000" b="0" i="0" u="none" strike="noStrike" baseline="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sz="1000" b="0" i="0" u="none" strike="noStrike" baseline="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４月</a:t>
            </a:r>
            <a:r>
              <a:rPr lang="ja-JP" altLang="en-US" sz="10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中</a:t>
            </a:r>
            <a:r>
              <a:rPr lang="ja-JP" altLang="en-US" sz="1000" b="0" i="0" u="none" strike="noStrike" baseline="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旬配布の</a:t>
            </a:r>
            <a:endParaRPr lang="en-US" altLang="ja-JP" sz="1000" b="0" i="0" u="none" strike="noStrike" baseline="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sz="1000" b="0" i="0" u="none" strike="noStrike" baseline="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「図書館だより卯月」に掲載しています。</a:t>
            </a:r>
            <a:endParaRPr kumimoji="1"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713874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236</TotalTime>
  <Words>324</Words>
  <Application>Microsoft Office PowerPoint</Application>
  <PresentationFormat>A4 210 x 297 mm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UDゴシック</vt:lpstr>
      <vt:lpstr>UD デジタル 教科書体 NK-B</vt:lpstr>
      <vt:lpstr>UD デジタル 教科書体 NP-R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京都市教育委員会</dc:creator>
  <cp:lastModifiedBy>京都市教育委員会</cp:lastModifiedBy>
  <cp:revision>19</cp:revision>
  <cp:lastPrinted>2025-04-09T02:32:36Z</cp:lastPrinted>
  <dcterms:created xsi:type="dcterms:W3CDTF">2023-09-21T12:42:34Z</dcterms:created>
  <dcterms:modified xsi:type="dcterms:W3CDTF">2025-04-09T04:37:21Z</dcterms:modified>
</cp:coreProperties>
</file>