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62" r:id="rId2"/>
    <p:sldId id="268" r:id="rId3"/>
    <p:sldId id="269" r:id="rId4"/>
    <p:sldId id="260" r:id="rId5"/>
  </p:sldIdLst>
  <p:sldSz cx="9906000" cy="6858000" type="A4"/>
  <p:notesSz cx="6735763" cy="9872663"/>
  <p:defaultTextStyle>
    <a:defPPr>
      <a:defRPr lang="ja-JP"/>
    </a:defPPr>
    <a:lvl1pPr marL="0" algn="l" defTabSz="1072866" rtl="0" eaLnBrk="1" latinLnBrk="0" hangingPunct="1">
      <a:defRPr kumimoji="1" sz="2100" kern="1200">
        <a:solidFill>
          <a:schemeClr val="tx1"/>
        </a:solidFill>
        <a:latin typeface="+mn-lt"/>
        <a:ea typeface="+mn-ea"/>
        <a:cs typeface="+mn-cs"/>
      </a:defRPr>
    </a:lvl1pPr>
    <a:lvl2pPr marL="536433" algn="l" defTabSz="1072866" rtl="0" eaLnBrk="1" latinLnBrk="0" hangingPunct="1">
      <a:defRPr kumimoji="1" sz="2100" kern="1200">
        <a:solidFill>
          <a:schemeClr val="tx1"/>
        </a:solidFill>
        <a:latin typeface="+mn-lt"/>
        <a:ea typeface="+mn-ea"/>
        <a:cs typeface="+mn-cs"/>
      </a:defRPr>
    </a:lvl2pPr>
    <a:lvl3pPr marL="1072866" algn="l" defTabSz="1072866" rtl="0" eaLnBrk="1" latinLnBrk="0" hangingPunct="1">
      <a:defRPr kumimoji="1" sz="2100" kern="1200">
        <a:solidFill>
          <a:schemeClr val="tx1"/>
        </a:solidFill>
        <a:latin typeface="+mn-lt"/>
        <a:ea typeface="+mn-ea"/>
        <a:cs typeface="+mn-cs"/>
      </a:defRPr>
    </a:lvl3pPr>
    <a:lvl4pPr marL="1609298" algn="l" defTabSz="1072866" rtl="0" eaLnBrk="1" latinLnBrk="0" hangingPunct="1">
      <a:defRPr kumimoji="1" sz="2100" kern="1200">
        <a:solidFill>
          <a:schemeClr val="tx1"/>
        </a:solidFill>
        <a:latin typeface="+mn-lt"/>
        <a:ea typeface="+mn-ea"/>
        <a:cs typeface="+mn-cs"/>
      </a:defRPr>
    </a:lvl4pPr>
    <a:lvl5pPr marL="2145731" algn="l" defTabSz="1072866" rtl="0" eaLnBrk="1" latinLnBrk="0" hangingPunct="1">
      <a:defRPr kumimoji="1" sz="2100" kern="1200">
        <a:solidFill>
          <a:schemeClr val="tx1"/>
        </a:solidFill>
        <a:latin typeface="+mn-lt"/>
        <a:ea typeface="+mn-ea"/>
        <a:cs typeface="+mn-cs"/>
      </a:defRPr>
    </a:lvl5pPr>
    <a:lvl6pPr marL="2682164" algn="l" defTabSz="1072866" rtl="0" eaLnBrk="1" latinLnBrk="0" hangingPunct="1">
      <a:defRPr kumimoji="1" sz="2100" kern="1200">
        <a:solidFill>
          <a:schemeClr val="tx1"/>
        </a:solidFill>
        <a:latin typeface="+mn-lt"/>
        <a:ea typeface="+mn-ea"/>
        <a:cs typeface="+mn-cs"/>
      </a:defRPr>
    </a:lvl6pPr>
    <a:lvl7pPr marL="3218597" algn="l" defTabSz="1072866" rtl="0" eaLnBrk="1" latinLnBrk="0" hangingPunct="1">
      <a:defRPr kumimoji="1" sz="2100" kern="1200">
        <a:solidFill>
          <a:schemeClr val="tx1"/>
        </a:solidFill>
        <a:latin typeface="+mn-lt"/>
        <a:ea typeface="+mn-ea"/>
        <a:cs typeface="+mn-cs"/>
      </a:defRPr>
    </a:lvl7pPr>
    <a:lvl8pPr marL="3755029" algn="l" defTabSz="1072866" rtl="0" eaLnBrk="1" latinLnBrk="0" hangingPunct="1">
      <a:defRPr kumimoji="1" sz="2100" kern="1200">
        <a:solidFill>
          <a:schemeClr val="tx1"/>
        </a:solidFill>
        <a:latin typeface="+mn-lt"/>
        <a:ea typeface="+mn-ea"/>
        <a:cs typeface="+mn-cs"/>
      </a:defRPr>
    </a:lvl8pPr>
    <a:lvl9pPr marL="4291462" algn="l" defTabSz="107286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FF"/>
    <a:srgbClr val="FFCCFF"/>
    <a:srgbClr val="FFFFCC"/>
    <a:srgbClr val="FFFF66"/>
    <a:srgbClr val="CCFF99"/>
    <a:srgbClr val="FF3399"/>
    <a:srgbClr val="FF0066"/>
    <a:srgbClr val="99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p:cViewPr varScale="1">
        <p:scale>
          <a:sx n="69" d="100"/>
          <a:sy n="69" d="100"/>
        </p:scale>
        <p:origin x="1248"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300"/>
          </a:xfrm>
          <a:prstGeom prst="rect">
            <a:avLst/>
          </a:prstGeom>
        </p:spPr>
        <p:txBody>
          <a:bodyPr vert="horz" lIns="91428" tIns="45714" rIns="91428" bIns="45714"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377363"/>
            <a:ext cx="2919413" cy="495300"/>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5300"/>
          </a:xfrm>
          <a:prstGeom prst="rect">
            <a:avLst/>
          </a:prstGeom>
        </p:spPr>
        <p:txBody>
          <a:bodyPr vert="horz" lIns="91428" tIns="45714" rIns="91428" bIns="45714" rtlCol="0" anchor="b"/>
          <a:lstStyle>
            <a:lvl1pPr algn="r">
              <a:defRPr sz="1200"/>
            </a:lvl1pPr>
          </a:lstStyle>
          <a:p>
            <a:fld id="{75EA9839-D2E3-43A3-AD3B-65C54F55B470}" type="slidenum">
              <a:rPr kumimoji="1" lang="ja-JP" altLang="en-US" smtClean="0"/>
              <a:t>‹#›</a:t>
            </a:fld>
            <a:endParaRPr kumimoji="1" lang="ja-JP" altLang="en-US"/>
          </a:p>
        </p:txBody>
      </p:sp>
    </p:spTree>
    <p:extLst>
      <p:ext uri="{BB962C8B-B14F-4D97-AF65-F5344CB8AC3E}">
        <p14:creationId xmlns:p14="http://schemas.microsoft.com/office/powerpoint/2010/main" val="355982162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2919093" cy="495210"/>
          </a:xfrm>
          <a:prstGeom prst="rect">
            <a:avLst/>
          </a:prstGeom>
        </p:spPr>
        <p:txBody>
          <a:bodyPr vert="horz" lIns="90567" tIns="45290" rIns="90567" bIns="452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109" y="5"/>
            <a:ext cx="2919092" cy="495210"/>
          </a:xfrm>
          <a:prstGeom prst="rect">
            <a:avLst/>
          </a:prstGeom>
        </p:spPr>
        <p:txBody>
          <a:bodyPr vert="horz" lIns="90567" tIns="45290" rIns="90567" bIns="4529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960438" y="1235075"/>
            <a:ext cx="4816475" cy="3335338"/>
          </a:xfrm>
          <a:prstGeom prst="rect">
            <a:avLst/>
          </a:prstGeom>
          <a:noFill/>
          <a:ln w="12700">
            <a:solidFill>
              <a:prstClr val="black"/>
            </a:solidFill>
          </a:ln>
        </p:spPr>
        <p:txBody>
          <a:bodyPr vert="horz" lIns="90567" tIns="45290" rIns="90567" bIns="45290" rtlCol="0" anchor="ctr"/>
          <a:lstStyle/>
          <a:p>
            <a:endParaRPr lang="ja-JP" altLang="en-US"/>
          </a:p>
        </p:txBody>
      </p:sp>
      <p:sp>
        <p:nvSpPr>
          <p:cNvPr id="5" name="ノート プレースホルダー 4"/>
          <p:cNvSpPr>
            <a:spLocks noGrp="1"/>
          </p:cNvSpPr>
          <p:nvPr>
            <p:ph type="body" sz="quarter" idx="3"/>
          </p:nvPr>
        </p:nvSpPr>
        <p:spPr>
          <a:xfrm>
            <a:off x="674363" y="4751814"/>
            <a:ext cx="5388610" cy="3887558"/>
          </a:xfrm>
          <a:prstGeom prst="rect">
            <a:avLst/>
          </a:prstGeom>
        </p:spPr>
        <p:txBody>
          <a:bodyPr vert="horz" lIns="90567" tIns="45290" rIns="90567" bIns="452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463"/>
            <a:ext cx="2919093" cy="495210"/>
          </a:xfrm>
          <a:prstGeom prst="rect">
            <a:avLst/>
          </a:prstGeom>
        </p:spPr>
        <p:txBody>
          <a:bodyPr vert="horz" lIns="90567" tIns="45290" rIns="90567" bIns="452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109" y="9377463"/>
            <a:ext cx="2919092" cy="495210"/>
          </a:xfrm>
          <a:prstGeom prst="rect">
            <a:avLst/>
          </a:prstGeom>
        </p:spPr>
        <p:txBody>
          <a:bodyPr vert="horz" lIns="90567" tIns="45290" rIns="90567" bIns="45290" rtlCol="0" anchor="b"/>
          <a:lstStyle>
            <a:lvl1pPr algn="r">
              <a:defRPr sz="1200"/>
            </a:lvl1pPr>
          </a:lstStyle>
          <a:p>
            <a:fld id="{D3E59A14-3EAF-47B3-9A5F-079C829EE4DB}" type="slidenum">
              <a:rPr kumimoji="1" lang="ja-JP" altLang="en-US" smtClean="0"/>
              <a:t>‹#›</a:t>
            </a:fld>
            <a:endParaRPr kumimoji="1" lang="ja-JP" altLang="en-US"/>
          </a:p>
        </p:txBody>
      </p:sp>
    </p:spTree>
    <p:extLst>
      <p:ext uri="{BB962C8B-B14F-4D97-AF65-F5344CB8AC3E}">
        <p14:creationId xmlns:p14="http://schemas.microsoft.com/office/powerpoint/2010/main" val="3654653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9061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82486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100397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38282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06375"/>
            <a:ext cx="2228850" cy="438785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06375"/>
            <a:ext cx="6521450" cy="43878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69206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358854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7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99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200151"/>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200151"/>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47007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9"/>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40883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50071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86708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49"/>
            <a:ext cx="3259006" cy="1162051"/>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83286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9"/>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F87D24-62AE-4B76-848F-C29235596766}" type="datetimeFigureOut">
              <a:rPr kumimoji="1" lang="ja-JP" altLang="en-US" smtClean="0"/>
              <a:t>2021/8/25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303883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07287" tIns="53643" rIns="107287" bIns="5364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D9F87D24-62AE-4B76-848F-C29235596766}" type="datetimeFigureOut">
              <a:rPr kumimoji="1" lang="ja-JP" altLang="en-US" smtClean="0"/>
              <a:t>2021/8/25</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9797B0B5-195C-4F9B-BF15-E57A714939C3}" type="slidenum">
              <a:rPr kumimoji="1" lang="ja-JP" altLang="en-US" smtClean="0"/>
              <a:t>‹#›</a:t>
            </a:fld>
            <a:endParaRPr kumimoji="1" lang="ja-JP" altLang="en-US"/>
          </a:p>
        </p:txBody>
      </p:sp>
    </p:spTree>
    <p:extLst>
      <p:ext uri="{BB962C8B-B14F-4D97-AF65-F5344CB8AC3E}">
        <p14:creationId xmlns:p14="http://schemas.microsoft.com/office/powerpoint/2010/main" val="200358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2866" rtl="0" eaLnBrk="1" latinLnBrk="0" hangingPunct="1">
        <a:spcBef>
          <a:spcPct val="0"/>
        </a:spcBef>
        <a:buNone/>
        <a:defRPr kumimoji="1"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anose="020B0604020202020204" pitchFamily="34" charset="0"/>
        <a:buChar char="•"/>
        <a:defRPr kumimoji="1" sz="3800" kern="1200">
          <a:solidFill>
            <a:schemeClr val="tx1"/>
          </a:solidFill>
          <a:latin typeface="+mn-lt"/>
          <a:ea typeface="+mn-ea"/>
          <a:cs typeface="+mn-cs"/>
        </a:defRPr>
      </a:lvl1pPr>
      <a:lvl2pPr marL="871703" indent="-335270" algn="l" defTabSz="1072866" rtl="0" eaLnBrk="1" latinLnBrk="0" hangingPunct="1">
        <a:spcBef>
          <a:spcPct val="20000"/>
        </a:spcBef>
        <a:buFont typeface="Arial" panose="020B0604020202020204" pitchFamily="34" charset="0"/>
        <a:buChar char="–"/>
        <a:defRPr kumimoji="1"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72866" rtl="0" eaLnBrk="1" latinLnBrk="0" hangingPunct="1">
        <a:defRPr kumimoji="1" sz="2100" kern="1200">
          <a:solidFill>
            <a:schemeClr val="tx1"/>
          </a:solidFill>
          <a:latin typeface="+mn-lt"/>
          <a:ea typeface="+mn-ea"/>
          <a:cs typeface="+mn-cs"/>
        </a:defRPr>
      </a:lvl1pPr>
      <a:lvl2pPr marL="536433" algn="l" defTabSz="1072866" rtl="0" eaLnBrk="1" latinLnBrk="0" hangingPunct="1">
        <a:defRPr kumimoji="1" sz="2100" kern="1200">
          <a:solidFill>
            <a:schemeClr val="tx1"/>
          </a:solidFill>
          <a:latin typeface="+mn-lt"/>
          <a:ea typeface="+mn-ea"/>
          <a:cs typeface="+mn-cs"/>
        </a:defRPr>
      </a:lvl2pPr>
      <a:lvl3pPr marL="1072866" algn="l" defTabSz="1072866" rtl="0" eaLnBrk="1" latinLnBrk="0" hangingPunct="1">
        <a:defRPr kumimoji="1" sz="2100" kern="1200">
          <a:solidFill>
            <a:schemeClr val="tx1"/>
          </a:solidFill>
          <a:latin typeface="+mn-lt"/>
          <a:ea typeface="+mn-ea"/>
          <a:cs typeface="+mn-cs"/>
        </a:defRPr>
      </a:lvl3pPr>
      <a:lvl4pPr marL="1609298" algn="l" defTabSz="1072866" rtl="0" eaLnBrk="1" latinLnBrk="0" hangingPunct="1">
        <a:defRPr kumimoji="1" sz="2100" kern="1200">
          <a:solidFill>
            <a:schemeClr val="tx1"/>
          </a:solidFill>
          <a:latin typeface="+mn-lt"/>
          <a:ea typeface="+mn-ea"/>
          <a:cs typeface="+mn-cs"/>
        </a:defRPr>
      </a:lvl4pPr>
      <a:lvl5pPr marL="2145731" algn="l" defTabSz="1072866" rtl="0" eaLnBrk="1" latinLnBrk="0" hangingPunct="1">
        <a:defRPr kumimoji="1" sz="2100" kern="1200">
          <a:solidFill>
            <a:schemeClr val="tx1"/>
          </a:solidFill>
          <a:latin typeface="+mn-lt"/>
          <a:ea typeface="+mn-ea"/>
          <a:cs typeface="+mn-cs"/>
        </a:defRPr>
      </a:lvl5pPr>
      <a:lvl6pPr marL="2682164" algn="l" defTabSz="1072866" rtl="0" eaLnBrk="1" latinLnBrk="0" hangingPunct="1">
        <a:defRPr kumimoji="1" sz="2100" kern="1200">
          <a:solidFill>
            <a:schemeClr val="tx1"/>
          </a:solidFill>
          <a:latin typeface="+mn-lt"/>
          <a:ea typeface="+mn-ea"/>
          <a:cs typeface="+mn-cs"/>
        </a:defRPr>
      </a:lvl6pPr>
      <a:lvl7pPr marL="3218597" algn="l" defTabSz="1072866" rtl="0" eaLnBrk="1" latinLnBrk="0" hangingPunct="1">
        <a:defRPr kumimoji="1" sz="2100" kern="1200">
          <a:solidFill>
            <a:schemeClr val="tx1"/>
          </a:solidFill>
          <a:latin typeface="+mn-lt"/>
          <a:ea typeface="+mn-ea"/>
          <a:cs typeface="+mn-cs"/>
        </a:defRPr>
      </a:lvl7pPr>
      <a:lvl8pPr marL="3755029" algn="l" defTabSz="1072866" rtl="0" eaLnBrk="1" latinLnBrk="0" hangingPunct="1">
        <a:defRPr kumimoji="1" sz="2100" kern="1200">
          <a:solidFill>
            <a:schemeClr val="tx1"/>
          </a:solidFill>
          <a:latin typeface="+mn-lt"/>
          <a:ea typeface="+mn-ea"/>
          <a:cs typeface="+mn-cs"/>
        </a:defRPr>
      </a:lvl8pPr>
      <a:lvl9pPr marL="4291462" algn="l" defTabSz="107286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F03B7C-AB32-4D85-A1D9-6240988E0951}"/>
              </a:ext>
            </a:extLst>
          </p:cNvPr>
          <p:cNvSpPr/>
          <p:nvPr/>
        </p:nvSpPr>
        <p:spPr>
          <a:xfrm>
            <a:off x="0" y="13549"/>
            <a:ext cx="9906000" cy="823163"/>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92F80D6-7F5D-45A6-A823-ACF4499967E7}"/>
              </a:ext>
            </a:extLst>
          </p:cNvPr>
          <p:cNvSpPr txBox="1"/>
          <p:nvPr/>
        </p:nvSpPr>
        <p:spPr>
          <a:xfrm>
            <a:off x="488504" y="73509"/>
            <a:ext cx="9649072" cy="646331"/>
          </a:xfrm>
          <a:prstGeom prst="rect">
            <a:avLst/>
          </a:prstGeom>
          <a:noFill/>
        </p:spPr>
        <p:txBody>
          <a:bodyPr wrap="squar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　家庭内感染を防ぐための緊急のお願い</a:t>
            </a:r>
            <a:endParaRPr kumimoji="1" lang="ja-JP" altLang="en-US" sz="3600" dirty="0">
              <a:solidFill>
                <a:schemeClr val="bg1"/>
              </a:solidFill>
              <a:latin typeface="ＭＳ ゴシック" panose="020B0609070205080204" pitchFamily="49" charset="-128"/>
              <a:ea typeface="ＭＳ ゴシック" panose="020B0609070205080204" pitchFamily="49" charset="-128"/>
            </a:endParaRPr>
          </a:p>
        </p:txBody>
      </p:sp>
      <p:pic>
        <p:nvPicPr>
          <p:cNvPr id="17" name="図 16">
            <a:extLst>
              <a:ext uri="{FF2B5EF4-FFF2-40B4-BE49-F238E27FC236}">
                <a16:creationId xmlns:a16="http://schemas.microsoft.com/office/drawing/2014/main" id="{F9C7C88C-FD22-40D4-AA76-528805764D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840" y="5794993"/>
            <a:ext cx="2520280" cy="970948"/>
          </a:xfrm>
          <a:prstGeom prst="rect">
            <a:avLst/>
          </a:prstGeom>
        </p:spPr>
      </p:pic>
      <p:sp>
        <p:nvSpPr>
          <p:cNvPr id="18" name="テキスト ボックス 17">
            <a:extLst>
              <a:ext uri="{FF2B5EF4-FFF2-40B4-BE49-F238E27FC236}">
                <a16:creationId xmlns:a16="http://schemas.microsoft.com/office/drawing/2014/main" id="{2037D477-7807-4196-B3D9-F01B655A6033}"/>
              </a:ext>
            </a:extLst>
          </p:cNvPr>
          <p:cNvSpPr txBox="1"/>
          <p:nvPr/>
        </p:nvSpPr>
        <p:spPr>
          <a:xfrm>
            <a:off x="601016" y="724567"/>
            <a:ext cx="8703968" cy="6247864"/>
          </a:xfrm>
          <a:prstGeom prst="rect">
            <a:avLst/>
          </a:prstGeom>
          <a:noFill/>
        </p:spPr>
        <p:txBody>
          <a:bodyPr wrap="square" lIns="72000" rIns="0" bIns="0" rtlCol="0">
            <a:spAutoFit/>
          </a:bodyPr>
          <a:lstStyle/>
          <a:p>
            <a:endParaRPr lang="en-US" altLang="ja-JP" sz="9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～市民のみなさまへ～</a:t>
            </a:r>
            <a:endParaRPr lang="en-US" altLang="ja-JP" sz="2400" dirty="0">
              <a:latin typeface="BIZ UDゴシック" panose="020B0400000000000000" pitchFamily="49" charset="-128"/>
              <a:ea typeface="BIZ UDゴシック" panose="020B0400000000000000" pitchFamily="49" charset="-128"/>
            </a:endParaRPr>
          </a:p>
          <a:p>
            <a:endParaRPr lang="en-US" altLang="ja-JP" sz="8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r>
              <a:rPr lang="ja-JP" altLang="en-US" sz="2000" dirty="0">
                <a:latin typeface="BIZ UDゴシック" panose="020B0400000000000000" pitchFamily="49" charset="-128"/>
                <a:ea typeface="BIZ UDゴシック" panose="020B0400000000000000" pitchFamily="49" charset="-128"/>
              </a:rPr>
              <a:t>本市では，１日の新規感染者が３８０人発生するなど，爆発的な感染拡大により医療崩壊を招きかねない状態となっており，このままでは救える命も救えなくなります。</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感染経路が判明している感染者の６割以上が家庭内での感染となっており，これを防ぐことが極めて重要です。</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いつ感染してもおかしくないという意識を持ち，</a:t>
            </a:r>
            <a:endParaRPr lang="en-US" altLang="ja-JP" sz="2000" dirty="0">
              <a:latin typeface="BIZ UDゴシック" panose="020B0400000000000000" pitchFamily="49" charset="-128"/>
              <a:ea typeface="BIZ UDゴシック" panose="020B0400000000000000" pitchFamily="49" charset="-128"/>
            </a:endParaRPr>
          </a:p>
          <a:p>
            <a:endParaRPr lang="en-US" altLang="ja-JP" sz="600" dirty="0">
              <a:latin typeface="BIZ UDゴシック" panose="020B0400000000000000" pitchFamily="49" charset="-128"/>
              <a:ea typeface="BIZ UDゴシック" panose="020B0400000000000000" pitchFamily="49" charset="-128"/>
            </a:endParaRPr>
          </a:p>
          <a:p>
            <a:r>
              <a:rPr lang="ja-JP" altLang="en-US" sz="2000" dirty="0">
                <a:solidFill>
                  <a:srgbClr val="FF0000"/>
                </a:solidFill>
                <a:latin typeface="BIZ UDゴシック" panose="020B0400000000000000" pitchFamily="49" charset="-128"/>
                <a:ea typeface="BIZ UDゴシック" panose="020B0400000000000000" pitchFamily="49" charset="-128"/>
              </a:rPr>
              <a:t>〇「家庭内に感染を持ち込まないこと」</a:t>
            </a:r>
            <a:endParaRPr lang="en-US" altLang="ja-JP" sz="2000" dirty="0">
              <a:solidFill>
                <a:srgbClr val="FF0000"/>
              </a:solidFill>
              <a:latin typeface="BIZ UDゴシック" panose="020B0400000000000000" pitchFamily="49" charset="-128"/>
              <a:ea typeface="BIZ UDゴシック" panose="020B0400000000000000" pitchFamily="49" charset="-128"/>
            </a:endParaRPr>
          </a:p>
          <a:p>
            <a:endParaRPr lang="en-US" altLang="ja-JP" sz="600"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solidFill>
                  <a:srgbClr val="FF0000"/>
                </a:solidFill>
                <a:latin typeface="BIZ UDゴシック" panose="020B0400000000000000" pitchFamily="49" charset="-128"/>
                <a:ea typeface="BIZ UDゴシック" panose="020B0400000000000000" pitchFamily="49" charset="-128"/>
              </a:rPr>
              <a:t>〇「家庭生活でお互いに守っていくこと」</a:t>
            </a:r>
            <a:endParaRPr lang="en-US" altLang="ja-JP" sz="2000" dirty="0">
              <a:solidFill>
                <a:srgbClr val="FF0000"/>
              </a:solidFill>
              <a:latin typeface="BIZ UDゴシック" panose="020B0400000000000000" pitchFamily="49" charset="-128"/>
              <a:ea typeface="BIZ UDゴシック" panose="020B0400000000000000" pitchFamily="49" charset="-128"/>
            </a:endParaRPr>
          </a:p>
          <a:p>
            <a:endParaRPr lang="en-US" altLang="ja-JP" sz="600"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solidFill>
                  <a:srgbClr val="FF0000"/>
                </a:solidFill>
                <a:latin typeface="BIZ UDゴシック" panose="020B0400000000000000" pitchFamily="49" charset="-128"/>
                <a:ea typeface="BIZ UDゴシック" panose="020B0400000000000000" pitchFamily="49" charset="-128"/>
              </a:rPr>
              <a:t>〇「家庭内で感染者や感染疑いが出たとき」</a:t>
            </a:r>
            <a:endParaRPr lang="en-US" altLang="ja-JP" sz="2000" dirty="0">
              <a:solidFill>
                <a:srgbClr val="FF0000"/>
              </a:solidFill>
              <a:latin typeface="BIZ UDゴシック" panose="020B0400000000000000" pitchFamily="49" charset="-128"/>
              <a:ea typeface="BIZ UDゴシック" panose="020B0400000000000000" pitchFamily="49" charset="-128"/>
            </a:endParaRPr>
          </a:p>
          <a:p>
            <a:endParaRPr lang="en-US" altLang="ja-JP" sz="500" dirty="0">
              <a:solidFill>
                <a:srgbClr val="FF0000"/>
              </a:solidFill>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の３点を各家庭の事情に応じて，しっかりとご家庭内で話しあい，確認していくことが大事になります。</a:t>
            </a:r>
            <a:endParaRPr lang="en-US" altLang="ja-JP" sz="8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家庭内感染を防ぎ，ご自身，ご家族，大切な人を守るため，市民のみなさまひとりひとりがこの３点について実践していただきますよう，お願いします。</a:t>
            </a:r>
            <a:endParaRPr lang="en-US" altLang="ja-JP" sz="2000" dirty="0">
              <a:latin typeface="BIZ UDゴシック" panose="020B0400000000000000" pitchFamily="49" charset="-128"/>
              <a:ea typeface="BIZ UDゴシック" panose="020B0400000000000000" pitchFamily="49" charset="-128"/>
            </a:endParaRPr>
          </a:p>
          <a:p>
            <a:r>
              <a:rPr lang="ja-JP" altLang="en-US" sz="2400" dirty="0">
                <a:latin typeface="BIZ UDゴシック" panose="020B0400000000000000" pitchFamily="49" charset="-128"/>
                <a:ea typeface="BIZ UDゴシック" panose="020B0400000000000000" pitchFamily="49" charset="-128"/>
              </a:rPr>
              <a:t>　</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solidFill>
                <a:srgbClr val="FF0000"/>
              </a:solidFill>
              <a:latin typeface="BIZ UDゴシック" panose="020B0400000000000000" pitchFamily="49" charset="-128"/>
              <a:ea typeface="BIZ UDゴシック" panose="020B0400000000000000" pitchFamily="49" charset="-128"/>
            </a:endParaRPr>
          </a:p>
          <a:p>
            <a:endParaRPr lang="en-US" altLang="ja-JP"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5900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9A7BA5-CC71-43D9-A3DC-D9C1339A57BC}"/>
              </a:ext>
            </a:extLst>
          </p:cNvPr>
          <p:cNvSpPr/>
          <p:nvPr/>
        </p:nvSpPr>
        <p:spPr>
          <a:xfrm>
            <a:off x="-1" y="1"/>
            <a:ext cx="9906001" cy="58396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 name="テキスト ボックス 4">
            <a:extLst>
              <a:ext uri="{FF2B5EF4-FFF2-40B4-BE49-F238E27FC236}">
                <a16:creationId xmlns:a16="http://schemas.microsoft.com/office/drawing/2014/main" id="{EF784B46-30BB-486F-9B24-A59C940BBD6E}"/>
              </a:ext>
            </a:extLst>
          </p:cNvPr>
          <p:cNvSpPr txBox="1"/>
          <p:nvPr/>
        </p:nvSpPr>
        <p:spPr>
          <a:xfrm>
            <a:off x="-627337" y="21035"/>
            <a:ext cx="10947355" cy="1138773"/>
          </a:xfrm>
          <a:prstGeom prst="rect">
            <a:avLst/>
          </a:prstGeom>
          <a:noFill/>
        </p:spPr>
        <p:txBody>
          <a:bodyPr wrap="square" rtlCol="0">
            <a:spAutoFit/>
          </a:bodyPr>
          <a:lstStyle/>
          <a:p>
            <a:pPr algn="ctr"/>
            <a:r>
              <a:rPr lang="ja-JP" altLang="en-US" sz="3200" b="1" i="1" dirty="0">
                <a:solidFill>
                  <a:schemeClr val="bg1"/>
                </a:solidFill>
                <a:latin typeface="ＭＳ ゴシック" panose="020B0609070205080204" pitchFamily="49" charset="-128"/>
                <a:ea typeface="ＭＳ ゴシック" panose="020B0609070205080204" pitchFamily="49" charset="-128"/>
              </a:rPr>
              <a:t>～１ 家庭内に感染を持ち込まないために</a:t>
            </a:r>
            <a:r>
              <a:rPr kumimoji="1" lang="ja-JP" altLang="en-US" sz="3200" b="1" i="1" dirty="0">
                <a:solidFill>
                  <a:schemeClr val="bg1"/>
                </a:solidFill>
                <a:latin typeface="ＭＳ ゴシック" panose="020B0609070205080204" pitchFamily="49" charset="-128"/>
                <a:ea typeface="ＭＳ ゴシック" panose="020B0609070205080204" pitchFamily="49" charset="-128"/>
              </a:rPr>
              <a:t>～</a:t>
            </a:r>
            <a:endParaRPr kumimoji="1" lang="en-US" altLang="ja-JP" sz="3200" b="1" i="1" dirty="0">
              <a:solidFill>
                <a:schemeClr val="bg1"/>
              </a:solidFill>
              <a:latin typeface="ＭＳ ゴシック" panose="020B0609070205080204" pitchFamily="49" charset="-128"/>
              <a:ea typeface="ＭＳ ゴシック" panose="020B0609070205080204" pitchFamily="49" charset="-128"/>
            </a:endParaRPr>
          </a:p>
          <a:p>
            <a:pPr algn="ctr"/>
            <a:endParaRPr kumimoji="1" lang="ja-JP" altLang="en-US" sz="3600" b="1" dirty="0">
              <a:solidFill>
                <a:srgbClr val="FFFF00"/>
              </a:solidFill>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E4462FE0-06BB-403C-8549-1AAFD9CC5AA6}"/>
              </a:ext>
            </a:extLst>
          </p:cNvPr>
          <p:cNvSpPr txBox="1"/>
          <p:nvPr/>
        </p:nvSpPr>
        <p:spPr>
          <a:xfrm>
            <a:off x="155460" y="2314187"/>
            <a:ext cx="9595077" cy="2569934"/>
          </a:xfrm>
          <a:prstGeom prst="rect">
            <a:avLst/>
          </a:prstGeom>
          <a:noFill/>
        </p:spPr>
        <p:txBody>
          <a:bodyPr wrap="square" rtlCol="0">
            <a:spAutoFit/>
          </a:bodyPr>
          <a:lstStyle/>
          <a:p>
            <a:pPr marL="342900" indent="-342900">
              <a:spcBef>
                <a:spcPts val="600"/>
              </a:spcBef>
              <a:buClr>
                <a:schemeClr val="tx1"/>
              </a:buClr>
              <a:buFont typeface="Wingdings" panose="05000000000000000000" pitchFamily="2" charset="2"/>
              <a:buChar char="Ø"/>
            </a:pPr>
            <a:r>
              <a:rPr lang="ja-JP" altLang="en-US" sz="2800" b="1" dirty="0">
                <a:solidFill>
                  <a:srgbClr val="FF0000"/>
                </a:solidFill>
                <a:latin typeface="HG丸ｺﾞｼｯｸM-PRO" panose="020F0600000000000000" pitchFamily="50" charset="-128"/>
                <a:ea typeface="HG丸ｺﾞｼｯｸM-PRO" panose="020F0600000000000000" pitchFamily="50" charset="-128"/>
              </a:rPr>
              <a:t>混雑した場所</a:t>
            </a:r>
            <a:r>
              <a:rPr lang="ja-JP" altLang="en-US" sz="2800" b="1" dirty="0">
                <a:latin typeface="HG丸ｺﾞｼｯｸM-PRO" panose="020F0600000000000000" pitchFamily="50" charset="-128"/>
                <a:ea typeface="HG丸ｺﾞｼｯｸM-PRO" panose="020F0600000000000000" pitchFamily="50" charset="-128"/>
              </a:rPr>
              <a:t>等には，</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決して行かない！</a:t>
            </a:r>
            <a:endParaRPr lang="en-US" altLang="ja-JP" sz="2800" b="1" dirty="0">
              <a:latin typeface="HG丸ｺﾞｼｯｸM-PRO" panose="020F0600000000000000" pitchFamily="50" charset="-128"/>
              <a:ea typeface="HG丸ｺﾞｼｯｸM-PRO" panose="020F0600000000000000" pitchFamily="50" charset="-128"/>
            </a:endParaRPr>
          </a:p>
          <a:p>
            <a:pPr>
              <a:spcBef>
                <a:spcPts val="600"/>
              </a:spcBef>
              <a:buClr>
                <a:schemeClr val="tx1"/>
              </a:buClr>
            </a:pPr>
            <a:endParaRPr lang="en-US" altLang="ja-JP" sz="200" b="1" dirty="0">
              <a:latin typeface="HG丸ｺﾞｼｯｸM-PRO" panose="020F0600000000000000" pitchFamily="50" charset="-128"/>
              <a:ea typeface="HG丸ｺﾞｼｯｸM-PRO" panose="020F0600000000000000" pitchFamily="50" charset="-128"/>
            </a:endParaRPr>
          </a:p>
          <a:p>
            <a:pPr>
              <a:spcBef>
                <a:spcPts val="600"/>
              </a:spcBef>
              <a:buClr>
                <a:schemeClr val="tx1"/>
              </a:buClr>
            </a:pPr>
            <a:endParaRPr lang="en-US" altLang="ja-JP" sz="200" b="1" dirty="0">
              <a:latin typeface="HG丸ｺﾞｼｯｸM-PRO" panose="020F0600000000000000" pitchFamily="50" charset="-128"/>
              <a:ea typeface="HG丸ｺﾞｼｯｸM-PRO" panose="020F0600000000000000" pitchFamily="50" charset="-128"/>
            </a:endParaRPr>
          </a:p>
          <a:p>
            <a:pPr>
              <a:spcBef>
                <a:spcPts val="600"/>
              </a:spcBef>
              <a:buClr>
                <a:schemeClr val="tx1"/>
              </a:buClr>
            </a:pP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800" b="1" dirty="0">
                <a:solidFill>
                  <a:srgbClr val="FF0000"/>
                </a:solidFill>
                <a:latin typeface="HG丸ｺﾞｼｯｸM-PRO" panose="020F0600000000000000" pitchFamily="50" charset="-128"/>
                <a:ea typeface="HG丸ｺﾞｼｯｸM-PRO" panose="020F0600000000000000" pitchFamily="50" charset="-128"/>
              </a:rPr>
              <a:t>必ずマスク着用，</a:t>
            </a:r>
            <a:r>
              <a:rPr lang="ja-JP" altLang="en-US" sz="2800" b="1" dirty="0">
                <a:latin typeface="HG丸ｺﾞｼｯｸM-PRO" panose="020F0600000000000000" pitchFamily="50" charset="-128"/>
                <a:ea typeface="HG丸ｺﾞｼｯｸM-PRO" panose="020F0600000000000000" pitchFamily="50" charset="-128"/>
              </a:rPr>
              <a:t>帰宅したら確実に</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手洗いを！</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800" b="1" dirty="0">
                <a:latin typeface="HG丸ｺﾞｼｯｸM-PRO" panose="020F0600000000000000" pitchFamily="50" charset="-128"/>
                <a:ea typeface="HG丸ｺﾞｼｯｸM-PRO" panose="020F0600000000000000" pitchFamily="50" charset="-128"/>
              </a:rPr>
              <a:t>会話するときは，</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相手との距離を意識して！</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pPr>
              <a:spcBef>
                <a:spcPts val="600"/>
              </a:spcBef>
              <a:buClr>
                <a:schemeClr val="tx1"/>
              </a:buClr>
            </a:pPr>
            <a:endParaRPr lang="en-US" altLang="ja-JP" sz="2000" b="1"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5" name="図 24">
            <a:extLst>
              <a:ext uri="{FF2B5EF4-FFF2-40B4-BE49-F238E27FC236}">
                <a16:creationId xmlns:a16="http://schemas.microsoft.com/office/drawing/2014/main" id="{AD7BDF64-B851-4868-A3E6-80F9392FE784}"/>
              </a:ext>
            </a:extLst>
          </p:cNvPr>
          <p:cNvPicPr>
            <a:picLocks noChangeAspect="1"/>
          </p:cNvPicPr>
          <p:nvPr/>
        </p:nvPicPr>
        <p:blipFill>
          <a:blip r:embed="rId2"/>
          <a:stretch>
            <a:fillRect/>
          </a:stretch>
        </p:blipFill>
        <p:spPr>
          <a:xfrm>
            <a:off x="4743465" y="4645679"/>
            <a:ext cx="1202366" cy="1589842"/>
          </a:xfrm>
          <a:prstGeom prst="rect">
            <a:avLst/>
          </a:prstGeom>
        </p:spPr>
      </p:pic>
      <p:pic>
        <p:nvPicPr>
          <p:cNvPr id="27" name="図 26" descr="座る, テーブル が含まれている画像&#10;&#10;自動的に生成された説明">
            <a:extLst>
              <a:ext uri="{FF2B5EF4-FFF2-40B4-BE49-F238E27FC236}">
                <a16:creationId xmlns:a16="http://schemas.microsoft.com/office/drawing/2014/main" id="{CF0B5A5B-1B63-42B7-8EF8-E29DA459E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584" y="5159347"/>
            <a:ext cx="642949" cy="229000"/>
          </a:xfrm>
          <a:prstGeom prst="rect">
            <a:avLst/>
          </a:prstGeom>
        </p:spPr>
      </p:pic>
      <p:pic>
        <p:nvPicPr>
          <p:cNvPr id="28" name="図 27">
            <a:extLst>
              <a:ext uri="{FF2B5EF4-FFF2-40B4-BE49-F238E27FC236}">
                <a16:creationId xmlns:a16="http://schemas.microsoft.com/office/drawing/2014/main" id="{62DB0F0E-F904-4F48-BACE-58757EB795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3463" y="4828624"/>
            <a:ext cx="1406897" cy="1406897"/>
          </a:xfrm>
          <a:prstGeom prst="rect">
            <a:avLst/>
          </a:prstGeom>
        </p:spPr>
      </p:pic>
      <p:sp>
        <p:nvSpPr>
          <p:cNvPr id="29" name="楕円 28">
            <a:extLst>
              <a:ext uri="{FF2B5EF4-FFF2-40B4-BE49-F238E27FC236}">
                <a16:creationId xmlns:a16="http://schemas.microsoft.com/office/drawing/2014/main" id="{CBC8C36F-1204-4B2C-8BDC-335F86813292}"/>
              </a:ext>
            </a:extLst>
          </p:cNvPr>
          <p:cNvSpPr/>
          <p:nvPr/>
        </p:nvSpPr>
        <p:spPr>
          <a:xfrm>
            <a:off x="1739390" y="4809686"/>
            <a:ext cx="1406897" cy="1357896"/>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5FF0C53-80B1-4D31-A888-F2206EB1D450}"/>
              </a:ext>
            </a:extLst>
          </p:cNvPr>
          <p:cNvCxnSpPr>
            <a:cxnSpLocks/>
            <a:stCxn id="29" idx="5"/>
          </p:cNvCxnSpPr>
          <p:nvPr/>
        </p:nvCxnSpPr>
        <p:spPr>
          <a:xfrm flipH="1" flipV="1">
            <a:off x="1975944" y="5007737"/>
            <a:ext cx="964308" cy="960986"/>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443D0FC-9602-467D-9959-45D72463A412}"/>
              </a:ext>
            </a:extLst>
          </p:cNvPr>
          <p:cNvSpPr txBox="1"/>
          <p:nvPr/>
        </p:nvSpPr>
        <p:spPr>
          <a:xfrm>
            <a:off x="-32081" y="778758"/>
            <a:ext cx="9921677" cy="954107"/>
          </a:xfrm>
          <a:prstGeom prst="rect">
            <a:avLst/>
          </a:prstGeom>
          <a:solidFill>
            <a:srgbClr val="FFCCFF"/>
          </a:solidFill>
          <a:ln w="6350">
            <a:solidFill>
              <a:schemeClr val="tx1"/>
            </a:solidFill>
          </a:ln>
        </p:spPr>
        <p:txBody>
          <a:bodyPr wrap="square" rtlCol="0">
            <a:spAutoFit/>
          </a:bodyPr>
          <a:lstStyle/>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　　　　　　　基本的な感染防止対策の徹底を！</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FF6600"/>
                </a:solidFill>
                <a:latin typeface="HG創英角ｺﾞｼｯｸUB" panose="020B0909000000000000" pitchFamily="49" charset="-128"/>
                <a:ea typeface="HG創英角ｺﾞｼｯｸUB" panose="020B0909000000000000" pitchFamily="49" charset="-128"/>
              </a:rPr>
              <a:t>　　　　　</a:t>
            </a:r>
            <a:r>
              <a:rPr lang="ja-JP" altLang="en-US" sz="2400" dirty="0">
                <a:latin typeface="HG創英角ｺﾞｼｯｸUB" panose="020B0909000000000000" pitchFamily="49" charset="-128"/>
                <a:ea typeface="HG創英角ｺﾞｼｯｸUB" panose="020B0909000000000000" pitchFamily="49" charset="-128"/>
              </a:rPr>
              <a:t>～ひとりひとりが慎重な行動をお願いします～</a:t>
            </a:r>
            <a:endParaRPr lang="en-US" altLang="ja-JP" sz="2400" dirty="0">
              <a:latin typeface="HG創英角ｺﾞｼｯｸUB" panose="020B0909000000000000" pitchFamily="49" charset="-128"/>
              <a:ea typeface="HG創英角ｺﾞｼｯｸUB" panose="020B0909000000000000" pitchFamily="49" charset="-128"/>
            </a:endParaRPr>
          </a:p>
        </p:txBody>
      </p:sp>
      <p:pic>
        <p:nvPicPr>
          <p:cNvPr id="2" name="図 1">
            <a:extLst>
              <a:ext uri="{FF2B5EF4-FFF2-40B4-BE49-F238E27FC236}">
                <a16:creationId xmlns:a16="http://schemas.microsoft.com/office/drawing/2014/main" id="{C8EA55C8-751C-4E3B-87A9-2FDE97426818}"/>
              </a:ext>
            </a:extLst>
          </p:cNvPr>
          <p:cNvPicPr>
            <a:picLocks noChangeAspect="1"/>
          </p:cNvPicPr>
          <p:nvPr/>
        </p:nvPicPr>
        <p:blipFill rotWithShape="1">
          <a:blip r:embed="rId5"/>
          <a:srcRect l="4700" t="5679" r="14742" b="7560"/>
          <a:stretch/>
        </p:blipFill>
        <p:spPr>
          <a:xfrm>
            <a:off x="6941355" y="1835651"/>
            <a:ext cx="2775677" cy="1273131"/>
          </a:xfrm>
          <a:prstGeom prst="rect">
            <a:avLst/>
          </a:prstGeom>
        </p:spPr>
      </p:pic>
      <p:pic>
        <p:nvPicPr>
          <p:cNvPr id="16" name="図 15">
            <a:extLst>
              <a:ext uri="{FF2B5EF4-FFF2-40B4-BE49-F238E27FC236}">
                <a16:creationId xmlns:a16="http://schemas.microsoft.com/office/drawing/2014/main" id="{044842D8-0F03-4009-A949-0CBD7F84DA7D}"/>
              </a:ext>
            </a:extLst>
          </p:cNvPr>
          <p:cNvPicPr>
            <a:picLocks noChangeAspect="1"/>
          </p:cNvPicPr>
          <p:nvPr/>
        </p:nvPicPr>
        <p:blipFill>
          <a:blip r:embed="rId6"/>
          <a:stretch>
            <a:fillRect/>
          </a:stretch>
        </p:blipFill>
        <p:spPr>
          <a:xfrm>
            <a:off x="5905588" y="4871242"/>
            <a:ext cx="1800476" cy="1676634"/>
          </a:xfrm>
          <a:prstGeom prst="rect">
            <a:avLst/>
          </a:prstGeom>
        </p:spPr>
      </p:pic>
      <p:pic>
        <p:nvPicPr>
          <p:cNvPr id="17" name="図 16" descr="挿絵 が含まれている画像&#10;&#10;自動的に生成された説明">
            <a:extLst>
              <a:ext uri="{FF2B5EF4-FFF2-40B4-BE49-F238E27FC236}">
                <a16:creationId xmlns:a16="http://schemas.microsoft.com/office/drawing/2014/main" id="{4975CE5A-18E2-4346-A15F-D1F561F7E1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8210" y="4241178"/>
            <a:ext cx="1200318" cy="2514951"/>
          </a:xfrm>
          <a:prstGeom prst="rect">
            <a:avLst/>
          </a:prstGeom>
        </p:spPr>
      </p:pic>
    </p:spTree>
    <p:extLst>
      <p:ext uri="{BB962C8B-B14F-4D97-AF65-F5344CB8AC3E}">
        <p14:creationId xmlns:p14="http://schemas.microsoft.com/office/powerpoint/2010/main" val="286016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4EE7234-AE0E-494D-99DE-EC9A8BF71183}"/>
              </a:ext>
            </a:extLst>
          </p:cNvPr>
          <p:cNvSpPr/>
          <p:nvPr/>
        </p:nvSpPr>
        <p:spPr>
          <a:xfrm>
            <a:off x="0" y="-9343"/>
            <a:ext cx="9906000" cy="601126"/>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4" name="テキスト ボックス 3">
            <a:extLst>
              <a:ext uri="{FF2B5EF4-FFF2-40B4-BE49-F238E27FC236}">
                <a16:creationId xmlns:a16="http://schemas.microsoft.com/office/drawing/2014/main" id="{D80131DA-1BD0-4485-8C9F-D3E57D3153B4}"/>
              </a:ext>
            </a:extLst>
          </p:cNvPr>
          <p:cNvSpPr txBox="1"/>
          <p:nvPr/>
        </p:nvSpPr>
        <p:spPr>
          <a:xfrm>
            <a:off x="-159434" y="-27492"/>
            <a:ext cx="9870118" cy="584775"/>
          </a:xfrm>
          <a:prstGeom prst="rect">
            <a:avLst/>
          </a:prstGeom>
          <a:noFill/>
        </p:spPr>
        <p:txBody>
          <a:bodyPr wrap="square" rtlCol="0">
            <a:spAutoFit/>
          </a:bodyPr>
          <a:lstStyle/>
          <a:p>
            <a:pPr algn="ctr"/>
            <a:r>
              <a:rPr lang="ja-JP" altLang="en-US" sz="1800" b="1" dirty="0">
                <a:solidFill>
                  <a:schemeClr val="bg1"/>
                </a:solidFill>
                <a:latin typeface="ＭＳ ゴシック" panose="020B0609070205080204" pitchFamily="49" charset="-128"/>
                <a:ea typeface="ＭＳ ゴシック" panose="020B0609070205080204" pitchFamily="49" charset="-128"/>
              </a:rPr>
              <a:t>　</a:t>
            </a:r>
            <a:r>
              <a:rPr kumimoji="1" lang="ja-JP" altLang="en-US" sz="1800" b="1" dirty="0">
                <a:solidFill>
                  <a:schemeClr val="bg1"/>
                </a:solidFill>
                <a:latin typeface="ＭＳ ゴシック" panose="020B0609070205080204" pitchFamily="49" charset="-128"/>
                <a:ea typeface="ＭＳ ゴシック" panose="020B0609070205080204" pitchFamily="49" charset="-128"/>
              </a:rPr>
              <a:t> </a:t>
            </a:r>
            <a:r>
              <a:rPr lang="ja-JP" altLang="en-US" sz="3200" b="1" i="1" dirty="0">
                <a:solidFill>
                  <a:schemeClr val="bg1"/>
                </a:solidFill>
                <a:latin typeface="ＭＳ ゴシック" panose="020B0609070205080204" pitchFamily="49" charset="-128"/>
                <a:ea typeface="ＭＳ ゴシック" panose="020B0609070205080204" pitchFamily="49" charset="-128"/>
              </a:rPr>
              <a:t>～２ 家庭生活でお互いに守っていこう～</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F43C3F79-2650-4409-A500-778C612ABFCA}"/>
              </a:ext>
            </a:extLst>
          </p:cNvPr>
          <p:cNvSpPr txBox="1"/>
          <p:nvPr/>
        </p:nvSpPr>
        <p:spPr>
          <a:xfrm>
            <a:off x="-32081" y="778758"/>
            <a:ext cx="9921677" cy="954107"/>
          </a:xfrm>
          <a:prstGeom prst="rect">
            <a:avLst/>
          </a:prstGeom>
          <a:solidFill>
            <a:srgbClr val="FFCCFF"/>
          </a:solidFill>
          <a:ln w="6350">
            <a:solidFill>
              <a:schemeClr val="tx1"/>
            </a:solidFill>
          </a:ln>
        </p:spPr>
        <p:txBody>
          <a:bodyPr wrap="square" rtlCol="0">
            <a:spAutoFit/>
          </a:bodyPr>
          <a:lstStyle/>
          <a:p>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　　　健康チェックや</a:t>
            </a:r>
            <a:r>
              <a:rPr lang="en-US" altLang="ja-JP" sz="2800" dirty="0">
                <a:solidFill>
                  <a:srgbClr val="FF0000"/>
                </a:solidFill>
                <a:latin typeface="HG創英角ｺﾞｼｯｸUB" panose="020B0909000000000000" pitchFamily="49" charset="-128"/>
                <a:ea typeface="HG創英角ｺﾞｼｯｸUB" panose="020B0909000000000000" pitchFamily="49" charset="-128"/>
              </a:rPr>
              <a:t>,</a:t>
            </a:r>
            <a:r>
              <a:rPr lang="ja-JP" altLang="en-US" sz="2800" dirty="0">
                <a:solidFill>
                  <a:srgbClr val="FF0000"/>
                </a:solidFill>
                <a:latin typeface="HG創英角ｺﾞｼｯｸUB" panose="020B0909000000000000" pitchFamily="49" charset="-128"/>
                <a:ea typeface="HG創英角ｺﾞｼｯｸUB" panose="020B0909000000000000" pitchFamily="49" charset="-128"/>
              </a:rPr>
              <a:t>こまめな換気と消毒の徹底を！</a:t>
            </a:r>
            <a:endParaRPr lang="en-US" altLang="ja-JP" sz="2800" dirty="0">
              <a:solidFill>
                <a:srgbClr val="FF0000"/>
              </a:solidFill>
              <a:latin typeface="HG創英角ｺﾞｼｯｸUB" panose="020B0909000000000000" pitchFamily="49" charset="-128"/>
              <a:ea typeface="HG創英角ｺﾞｼｯｸUB" panose="020B0909000000000000" pitchFamily="49" charset="-128"/>
            </a:endParaRPr>
          </a:p>
          <a:p>
            <a:r>
              <a:rPr lang="ja-JP" altLang="en-US" sz="2800" dirty="0">
                <a:solidFill>
                  <a:srgbClr val="FF6600"/>
                </a:solidFill>
                <a:latin typeface="HG創英角ｺﾞｼｯｸUB" panose="020B0909000000000000" pitchFamily="49" charset="-128"/>
                <a:ea typeface="HG創英角ｺﾞｼｯｸUB" panose="020B0909000000000000" pitchFamily="49" charset="-128"/>
              </a:rPr>
              <a:t>　　　　　</a:t>
            </a:r>
            <a:r>
              <a:rPr lang="ja-JP" altLang="en-US" sz="2400" dirty="0">
                <a:latin typeface="HG創英角ｺﾞｼｯｸUB" panose="020B0909000000000000" pitchFamily="49" charset="-128"/>
                <a:ea typeface="HG創英角ｺﾞｼｯｸUB" panose="020B0909000000000000" pitchFamily="49" charset="-128"/>
              </a:rPr>
              <a:t>～家庭内でも感染防止対策をしっかりと～</a:t>
            </a:r>
            <a:endParaRPr lang="en-US" altLang="ja-JP" sz="2400" dirty="0">
              <a:latin typeface="HG創英角ｺﾞｼｯｸUB" panose="020B0909000000000000" pitchFamily="49" charset="-128"/>
              <a:ea typeface="HG創英角ｺﾞｼｯｸUB" panose="020B0909000000000000" pitchFamily="49" charset="-128"/>
            </a:endParaRPr>
          </a:p>
        </p:txBody>
      </p:sp>
      <p:sp>
        <p:nvSpPr>
          <p:cNvPr id="15" name="テキスト ボックス 14">
            <a:extLst>
              <a:ext uri="{FF2B5EF4-FFF2-40B4-BE49-F238E27FC236}">
                <a16:creationId xmlns:a16="http://schemas.microsoft.com/office/drawing/2014/main" id="{BA8E9DE5-882B-49E2-ABE4-F155BAD61F12}"/>
              </a:ext>
            </a:extLst>
          </p:cNvPr>
          <p:cNvSpPr txBox="1"/>
          <p:nvPr/>
        </p:nvSpPr>
        <p:spPr>
          <a:xfrm>
            <a:off x="8593" y="1947690"/>
            <a:ext cx="9921677" cy="3339376"/>
          </a:xfrm>
          <a:prstGeom prst="rect">
            <a:avLst/>
          </a:prstGeom>
          <a:noFill/>
        </p:spPr>
        <p:txBody>
          <a:bodyPr wrap="square" rtlCol="0">
            <a:spAutoFit/>
          </a:bodyPr>
          <a:lstStyle/>
          <a:p>
            <a:pPr marL="342900" indent="-342900">
              <a:spcBef>
                <a:spcPts val="600"/>
              </a:spcBef>
              <a:buClr>
                <a:schemeClr val="tx1"/>
              </a:buClr>
              <a:buFont typeface="Wingdings" panose="05000000000000000000" pitchFamily="2" charset="2"/>
              <a:buChar char="Ø"/>
            </a:pPr>
            <a:r>
              <a:rPr lang="ja-JP" altLang="en-US" sz="2800" b="1" dirty="0">
                <a:latin typeface="HG丸ｺﾞｼｯｸM-PRO" panose="020F0600000000000000" pitchFamily="50" charset="-128"/>
                <a:ea typeface="HG丸ｺﾞｼｯｸM-PRO" panose="020F0600000000000000" pitchFamily="50" charset="-128"/>
              </a:rPr>
              <a:t>毎朝体温を測り，健康チェックを　　　　　　　　　　　発熱や風邪の症状がある場合は，無理をせず自宅で療養！　また，かかりつけ医等と相談を。　　　　　　　　　　　　　　</a:t>
            </a:r>
            <a:endParaRPr lang="en-US" altLang="ja-JP" sz="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800" b="1" dirty="0">
                <a:latin typeface="HG丸ｺﾞｼｯｸM-PRO" panose="020F0600000000000000" pitchFamily="50" charset="-128"/>
                <a:ea typeface="HG丸ｺﾞｼｯｸM-PRO" panose="020F0600000000000000" pitchFamily="50" charset="-128"/>
              </a:rPr>
              <a:t>家庭内でも</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マスク着用！　　　　　　　　　　　　　　　特に食事</a:t>
            </a:r>
            <a:r>
              <a:rPr lang="ja-JP" altLang="en-US" sz="2800" b="1" dirty="0">
                <a:latin typeface="HG丸ｺﾞｼｯｸM-PRO" panose="020F0600000000000000" pitchFamily="50" charset="-128"/>
                <a:ea typeface="HG丸ｺﾞｼｯｸM-PRO" panose="020F0600000000000000" pitchFamily="50" charset="-128"/>
              </a:rPr>
              <a:t>の際はお互いの</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距離や声の大きさ</a:t>
            </a:r>
            <a:r>
              <a:rPr lang="ja-JP" altLang="en-US" sz="2800" b="1" dirty="0">
                <a:latin typeface="HG丸ｺﾞｼｯｸM-PRO" panose="020F0600000000000000" pitchFamily="50" charset="-128"/>
                <a:ea typeface="HG丸ｺﾞｼｯｸM-PRO" panose="020F0600000000000000" pitchFamily="50" charset="-128"/>
              </a:rPr>
              <a:t>も意識して</a:t>
            </a:r>
            <a:endParaRPr lang="en-US" altLang="ja-JP" sz="1200" b="1" dirty="0">
              <a:latin typeface="HG丸ｺﾞｼｯｸM-PRO" panose="020F0600000000000000" pitchFamily="50" charset="-128"/>
              <a:ea typeface="HG丸ｺﾞｼｯｸM-PRO" panose="020F0600000000000000" pitchFamily="50" charset="-128"/>
            </a:endParaRPr>
          </a:p>
          <a:p>
            <a:pPr marL="342900" indent="-342900">
              <a:spcBef>
                <a:spcPts val="600"/>
              </a:spcBef>
              <a:buClr>
                <a:schemeClr val="tx1"/>
              </a:buClr>
              <a:buFont typeface="Wingdings" panose="05000000000000000000" pitchFamily="2" charset="2"/>
              <a:buChar char="Ø"/>
            </a:pPr>
            <a:r>
              <a:rPr lang="ja-JP" altLang="en-US" sz="2800" b="1" dirty="0">
                <a:solidFill>
                  <a:srgbClr val="FF0000"/>
                </a:solidFill>
                <a:latin typeface="HG丸ｺﾞｼｯｸM-PRO" panose="020F0600000000000000" pitchFamily="50" charset="-128"/>
                <a:ea typeface="HG丸ｺﾞｼｯｸM-PRO" panose="020F0600000000000000" pitchFamily="50" charset="-128"/>
              </a:rPr>
              <a:t>換気が大事！</a:t>
            </a:r>
            <a:r>
              <a:rPr lang="ja-JP" altLang="en-US" sz="2800" b="1" dirty="0">
                <a:latin typeface="HG丸ｺﾞｼｯｸM-PRO" panose="020F0600000000000000" pitchFamily="50" charset="-128"/>
                <a:ea typeface="HG丸ｺﾞｼｯｸM-PRO" panose="020F0600000000000000" pitchFamily="50" charset="-128"/>
              </a:rPr>
              <a:t>共用する場所（トイレや洗面所等）の消毒も徹底</a:t>
            </a:r>
            <a:endParaRPr lang="en-US" altLang="ja-JP" sz="2800" b="1" dirty="0">
              <a:latin typeface="HG丸ｺﾞｼｯｸM-PRO" panose="020F0600000000000000" pitchFamily="50" charset="-128"/>
              <a:ea typeface="HG丸ｺﾞｼｯｸM-PRO" panose="020F0600000000000000" pitchFamily="50" charset="-128"/>
            </a:endParaRPr>
          </a:p>
        </p:txBody>
      </p:sp>
      <p:pic>
        <p:nvPicPr>
          <p:cNvPr id="3" name="図 2" descr="おもちゃ, 人形, レゴ, ケーキ が含まれている画像&#10;&#10;自動的に生成された説明">
            <a:extLst>
              <a:ext uri="{FF2B5EF4-FFF2-40B4-BE49-F238E27FC236}">
                <a16:creationId xmlns:a16="http://schemas.microsoft.com/office/drawing/2014/main" id="{9CA05ADE-AFFC-4A8A-B325-3C94B2087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776" y="4852748"/>
            <a:ext cx="2016224" cy="2016224"/>
          </a:xfrm>
          <a:prstGeom prst="rect">
            <a:avLst/>
          </a:prstGeom>
        </p:spPr>
      </p:pic>
      <p:pic>
        <p:nvPicPr>
          <p:cNvPr id="14" name="図 13">
            <a:extLst>
              <a:ext uri="{FF2B5EF4-FFF2-40B4-BE49-F238E27FC236}">
                <a16:creationId xmlns:a16="http://schemas.microsoft.com/office/drawing/2014/main" id="{4AED3CE3-A5D3-472E-AECE-73A1FC8A3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5157192"/>
            <a:ext cx="1224136" cy="1584891"/>
          </a:xfrm>
          <a:prstGeom prst="rect">
            <a:avLst/>
          </a:prstGeom>
        </p:spPr>
      </p:pic>
      <p:pic>
        <p:nvPicPr>
          <p:cNvPr id="10" name="図 9">
            <a:extLst>
              <a:ext uri="{FF2B5EF4-FFF2-40B4-BE49-F238E27FC236}">
                <a16:creationId xmlns:a16="http://schemas.microsoft.com/office/drawing/2014/main" id="{4BCE7225-62F2-43CB-A314-44594D051FC4}"/>
              </a:ext>
            </a:extLst>
          </p:cNvPr>
          <p:cNvPicPr/>
          <p:nvPr/>
        </p:nvPicPr>
        <p:blipFill>
          <a:blip r:embed="rId4"/>
          <a:stretch>
            <a:fillRect/>
          </a:stretch>
        </p:blipFill>
        <p:spPr>
          <a:xfrm>
            <a:off x="5529064" y="5287066"/>
            <a:ext cx="980440" cy="1522095"/>
          </a:xfrm>
          <a:prstGeom prst="rect">
            <a:avLst/>
          </a:prstGeom>
        </p:spPr>
      </p:pic>
      <p:pic>
        <p:nvPicPr>
          <p:cNvPr id="16" name="図 15">
            <a:extLst>
              <a:ext uri="{FF2B5EF4-FFF2-40B4-BE49-F238E27FC236}">
                <a16:creationId xmlns:a16="http://schemas.microsoft.com/office/drawing/2014/main" id="{E9F32F69-FD50-4AC6-BA3F-83BF1E67AED3}"/>
              </a:ext>
            </a:extLst>
          </p:cNvPr>
          <p:cNvPicPr/>
          <p:nvPr/>
        </p:nvPicPr>
        <p:blipFill>
          <a:blip r:embed="rId5"/>
          <a:stretch>
            <a:fillRect/>
          </a:stretch>
        </p:blipFill>
        <p:spPr>
          <a:xfrm>
            <a:off x="8560202" y="5103148"/>
            <a:ext cx="1284605" cy="1638935"/>
          </a:xfrm>
          <a:prstGeom prst="rect">
            <a:avLst/>
          </a:prstGeom>
        </p:spPr>
      </p:pic>
      <p:pic>
        <p:nvPicPr>
          <p:cNvPr id="9" name="図 8">
            <a:extLst>
              <a:ext uri="{FF2B5EF4-FFF2-40B4-BE49-F238E27FC236}">
                <a16:creationId xmlns:a16="http://schemas.microsoft.com/office/drawing/2014/main" id="{C2D0F5DA-F3B2-44EA-8C86-D8D9389A7424}"/>
              </a:ext>
            </a:extLst>
          </p:cNvPr>
          <p:cNvPicPr>
            <a:picLocks noChangeAspect="1"/>
          </p:cNvPicPr>
          <p:nvPr/>
        </p:nvPicPr>
        <p:blipFill rotWithShape="1">
          <a:blip r:embed="rId6"/>
          <a:srcRect t="8863" r="3225"/>
          <a:stretch/>
        </p:blipFill>
        <p:spPr>
          <a:xfrm>
            <a:off x="7003698" y="4727084"/>
            <a:ext cx="1284605" cy="1026653"/>
          </a:xfrm>
          <a:prstGeom prst="rect">
            <a:avLst/>
          </a:prstGeom>
        </p:spPr>
      </p:pic>
      <p:pic>
        <p:nvPicPr>
          <p:cNvPr id="13" name="図 12">
            <a:extLst>
              <a:ext uri="{FF2B5EF4-FFF2-40B4-BE49-F238E27FC236}">
                <a16:creationId xmlns:a16="http://schemas.microsoft.com/office/drawing/2014/main" id="{337F1147-9A5D-4850-9A34-6185D568ADBD}"/>
              </a:ext>
            </a:extLst>
          </p:cNvPr>
          <p:cNvPicPr/>
          <p:nvPr/>
        </p:nvPicPr>
        <p:blipFill>
          <a:blip r:embed="rId7"/>
          <a:stretch>
            <a:fillRect/>
          </a:stretch>
        </p:blipFill>
        <p:spPr>
          <a:xfrm>
            <a:off x="7085568" y="5679789"/>
            <a:ext cx="932180" cy="1126490"/>
          </a:xfrm>
          <a:prstGeom prst="rect">
            <a:avLst/>
          </a:prstGeom>
        </p:spPr>
      </p:pic>
    </p:spTree>
    <p:extLst>
      <p:ext uri="{BB962C8B-B14F-4D97-AF65-F5344CB8AC3E}">
        <p14:creationId xmlns:p14="http://schemas.microsoft.com/office/powerpoint/2010/main" val="131265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
            <a:ext cx="9906001" cy="58396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5" name="テキスト ボックス 4"/>
          <p:cNvSpPr txBox="1"/>
          <p:nvPr/>
        </p:nvSpPr>
        <p:spPr>
          <a:xfrm>
            <a:off x="-879648" y="-8193"/>
            <a:ext cx="10947355" cy="1138773"/>
          </a:xfrm>
          <a:prstGeom prst="rect">
            <a:avLst/>
          </a:prstGeom>
          <a:noFill/>
        </p:spPr>
        <p:txBody>
          <a:bodyPr wrap="square" rtlCol="0">
            <a:spAutoFit/>
          </a:bodyPr>
          <a:lstStyle/>
          <a:p>
            <a:pPr algn="ctr"/>
            <a:r>
              <a:rPr lang="ja-JP" altLang="en-US" sz="1800" b="1" i="1" dirty="0">
                <a:solidFill>
                  <a:schemeClr val="bg1"/>
                </a:solidFill>
                <a:latin typeface="ＭＳ ゴシック" panose="020B0609070205080204" pitchFamily="49" charset="-128"/>
                <a:ea typeface="ＭＳ ゴシック" panose="020B0609070205080204" pitchFamily="49" charset="-128"/>
              </a:rPr>
              <a:t>　</a:t>
            </a:r>
            <a:r>
              <a:rPr lang="ja-JP" altLang="en-US" sz="3200" b="1" i="1" dirty="0">
                <a:solidFill>
                  <a:schemeClr val="bg1"/>
                </a:solidFill>
                <a:latin typeface="ＭＳ ゴシック" panose="020B0609070205080204" pitchFamily="49" charset="-128"/>
                <a:ea typeface="ＭＳ ゴシック" panose="020B0609070205080204" pitchFamily="49" charset="-128"/>
              </a:rPr>
              <a:t>～３ 家庭内に感染疑いや感染者が出た時には</a:t>
            </a:r>
            <a:r>
              <a:rPr kumimoji="1" lang="ja-JP" altLang="en-US" sz="3200" b="1" i="1" dirty="0">
                <a:solidFill>
                  <a:schemeClr val="bg1"/>
                </a:solidFill>
                <a:latin typeface="ＭＳ ゴシック" panose="020B0609070205080204" pitchFamily="49" charset="-128"/>
                <a:ea typeface="ＭＳ ゴシック" panose="020B0609070205080204" pitchFamily="49" charset="-128"/>
              </a:rPr>
              <a:t>～</a:t>
            </a:r>
            <a:endParaRPr kumimoji="1" lang="en-US" altLang="ja-JP" sz="3200" b="1" i="1" dirty="0">
              <a:solidFill>
                <a:schemeClr val="bg1"/>
              </a:solidFill>
              <a:latin typeface="ＭＳ ゴシック" panose="020B0609070205080204" pitchFamily="49" charset="-128"/>
              <a:ea typeface="ＭＳ ゴシック" panose="020B0609070205080204" pitchFamily="49" charset="-128"/>
            </a:endParaRPr>
          </a:p>
          <a:p>
            <a:pPr algn="ctr"/>
            <a:endParaRPr kumimoji="1" lang="ja-JP" altLang="en-US" sz="3600" b="1" dirty="0">
              <a:solidFill>
                <a:srgbClr val="FFFF00"/>
              </a:solidFill>
              <a:latin typeface="ＭＳ ゴシック" panose="020B0609070205080204" pitchFamily="49" charset="-128"/>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7B68E9F5-71E8-4E8A-BA83-C95024F9A3C7}"/>
              </a:ext>
            </a:extLst>
          </p:cNvPr>
          <p:cNvSpPr txBox="1"/>
          <p:nvPr/>
        </p:nvSpPr>
        <p:spPr>
          <a:xfrm>
            <a:off x="153927" y="1881815"/>
            <a:ext cx="8252397" cy="5416868"/>
          </a:xfrm>
          <a:prstGeom prst="rect">
            <a:avLst/>
          </a:prstGeom>
          <a:noFill/>
        </p:spPr>
        <p:txBody>
          <a:bodyPr wrap="square" rtlCol="0">
            <a:spAutoFit/>
          </a:bodyPr>
          <a:lstStyle/>
          <a:p>
            <a:pPr marL="342900" indent="-342900">
              <a:spcBef>
                <a:spcPts val="1200"/>
              </a:spcBef>
              <a:buFont typeface="Wingdings" panose="05000000000000000000" pitchFamily="2" charset="2"/>
              <a:buChar char="Ø"/>
            </a:pPr>
            <a:r>
              <a:rPr lang="ja-JP" altLang="en-US" sz="2400" b="1" dirty="0">
                <a:latin typeface="HG丸ｺﾞｼｯｸM-PRO" panose="020F0600000000000000" pitchFamily="50" charset="-128"/>
                <a:ea typeface="HG丸ｺﾞｼｯｸM-PRO" panose="020F0600000000000000" pitchFamily="50" charset="-128"/>
              </a:rPr>
              <a:t>感染者や感染疑いは，まずは</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個室療養！無理なら十分な距離を</a:t>
            </a:r>
            <a:endParaRPr lang="en-US" altLang="ja-JP" sz="2400" b="1" dirty="0">
              <a:latin typeface="HG丸ｺﾞｼｯｸM-PRO" panose="020F0600000000000000" pitchFamily="50" charset="-128"/>
              <a:ea typeface="HG丸ｺﾞｼｯｸM-PRO" panose="020F0600000000000000" pitchFamily="50" charset="-128"/>
            </a:endParaRPr>
          </a:p>
          <a:p>
            <a:pPr marL="342900" indent="-342900">
              <a:spcBef>
                <a:spcPts val="1200"/>
              </a:spcBef>
              <a:buClr>
                <a:schemeClr val="tx1"/>
              </a:buClr>
              <a:buFont typeface="Wingdings" panose="05000000000000000000" pitchFamily="2" charset="2"/>
              <a:buChar char="Ø"/>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お世話する人は一人に決めて！　　　　　　　　　　　</a:t>
            </a:r>
            <a:r>
              <a:rPr lang="ja-JP" altLang="en-US" sz="2400" b="1" dirty="0">
                <a:latin typeface="HG丸ｺﾞｼｯｸM-PRO" panose="020F0600000000000000" pitchFamily="50" charset="-128"/>
                <a:ea typeface="HG丸ｺﾞｼｯｸM-PRO" panose="020F0600000000000000" pitchFamily="50" charset="-128"/>
              </a:rPr>
              <a:t>他の家族は可能なら別の場所で生活することも検討を   　　　　　</a:t>
            </a:r>
            <a:endParaRPr lang="en-US" altLang="ja-JP" sz="2400" b="1" dirty="0">
              <a:latin typeface="HG丸ｺﾞｼｯｸM-PRO" panose="020F0600000000000000" pitchFamily="50" charset="-128"/>
              <a:ea typeface="HG丸ｺﾞｼｯｸM-PRO" panose="020F0600000000000000" pitchFamily="50" charset="-128"/>
            </a:endParaRPr>
          </a:p>
          <a:p>
            <a:pPr>
              <a:lnSpc>
                <a:spcPts val="1200"/>
              </a:lnSpc>
              <a:spcBef>
                <a:spcPts val="1200"/>
              </a:spcBef>
              <a:buClr>
                <a:schemeClr val="tx1"/>
              </a:buClr>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宿泊施設あっせん事業</a:t>
            </a:r>
            <a:r>
              <a:rPr lang="ja-JP" altLang="en-US" sz="2400" b="1" dirty="0">
                <a:latin typeface="HG丸ｺﾞｼｯｸM-PRO" panose="020F0600000000000000" pitchFamily="50" charset="-128"/>
                <a:ea typeface="HG丸ｺﾞｼｯｸM-PRO" panose="020F0600000000000000" pitchFamily="50" charset="-128"/>
              </a:rPr>
              <a:t>の活用も</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　　　　　　　　　　　　　　　　　　　　</a:t>
            </a:r>
            <a:endParaRPr lang="en-US" altLang="ja-JP" sz="2400" b="1" dirty="0">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r>
              <a:rPr lang="ja-JP" altLang="en-US" sz="2400" b="1" dirty="0">
                <a:latin typeface="HG丸ｺﾞｼｯｸM-PRO" panose="020F0600000000000000" pitchFamily="50" charset="-128"/>
                <a:ea typeface="HG丸ｺﾞｼｯｸM-PRO" panose="020F0600000000000000" pitchFamily="50" charset="-128"/>
              </a:rPr>
              <a:t>マスクの着用や換気，消毒の徹底を</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より意識</a:t>
            </a:r>
            <a:r>
              <a:rPr lang="ja-JP" altLang="en-US" sz="2400" b="1" dirty="0">
                <a:latin typeface="HG丸ｺﾞｼｯｸM-PRO" panose="020F0600000000000000" pitchFamily="50" charset="-128"/>
                <a:ea typeface="HG丸ｺﾞｼｯｸM-PRO" panose="020F0600000000000000" pitchFamily="50" charset="-128"/>
              </a:rPr>
              <a:t>して！　　使用したマスクは他の部屋に持ち出さない</a:t>
            </a:r>
            <a:endParaRPr lang="en-US" altLang="ja-JP" sz="2400" b="1" dirty="0">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r>
              <a:rPr lang="ja-JP" altLang="en-US" sz="2400" b="1" dirty="0">
                <a:latin typeface="HG丸ｺﾞｼｯｸM-PRO" panose="020F0600000000000000" pitchFamily="50" charset="-128"/>
                <a:ea typeface="HG丸ｺﾞｼｯｸM-PRO" panose="020F0600000000000000" pitchFamily="50" charset="-128"/>
              </a:rPr>
              <a:t>手で触れる</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共有部分はこまめに消毒を！</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トイレ</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洗面所も。タオル等も共有しない</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marL="342900" indent="-342900">
              <a:spcBef>
                <a:spcPts val="1200"/>
              </a:spcBef>
              <a:buClr>
                <a:schemeClr val="tx1"/>
              </a:buClr>
              <a:buFont typeface="Wingdings" panose="05000000000000000000" pitchFamily="2" charset="2"/>
              <a:buChar char="Ø"/>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ご家族も健康観察</a:t>
            </a:r>
            <a:r>
              <a:rPr lang="ja-JP" altLang="en-US" sz="2400" b="1" dirty="0">
                <a:latin typeface="HG丸ｺﾞｼｯｸM-PRO" panose="020F0600000000000000" pitchFamily="50" charset="-128"/>
                <a:ea typeface="HG丸ｺﾞｼｯｸM-PRO" panose="020F0600000000000000" pitchFamily="50" charset="-128"/>
              </a:rPr>
              <a:t>をし，不要不急の　　　　　　　　　　　　外出は避ける！</a:t>
            </a:r>
            <a:endParaRPr lang="en-US" altLang="ja-JP" sz="2400" b="1" dirty="0">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endParaRPr lang="en-US" altLang="ja-JP" sz="2600" b="1"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9EC33892-C30E-4CA7-971E-C8F167C1F386}"/>
              </a:ext>
            </a:extLst>
          </p:cNvPr>
          <p:cNvSpPr txBox="1"/>
          <p:nvPr/>
        </p:nvSpPr>
        <p:spPr>
          <a:xfrm>
            <a:off x="20424" y="735166"/>
            <a:ext cx="9906001" cy="954107"/>
          </a:xfrm>
          <a:prstGeom prst="rect">
            <a:avLst/>
          </a:prstGeom>
          <a:solidFill>
            <a:srgbClr val="FFCCFF"/>
          </a:solidFill>
          <a:ln w="6350">
            <a:solidFill>
              <a:schemeClr val="tx1"/>
            </a:solidFill>
          </a:ln>
        </p:spPr>
        <p:txBody>
          <a:bodyPr wrap="square" rtlCol="0">
            <a:spAutoFit/>
          </a:bodyPr>
          <a:lstStyle/>
          <a:p>
            <a:r>
              <a:rPr lang="ja-JP" altLang="en-US" sz="2800" dirty="0">
                <a:solidFill>
                  <a:srgbClr val="FF0000"/>
                </a:solidFill>
                <a:latin typeface="HGS創英角ｺﾞｼｯｸUB" panose="020B0900000000000000" pitchFamily="50" charset="-128"/>
                <a:ea typeface="HGS創英角ｺﾞｼｯｸUB" panose="020B0900000000000000" pitchFamily="50" charset="-128"/>
              </a:rPr>
              <a:t>　　　部屋を分ける，マスク着用や換気をより意識して</a:t>
            </a:r>
            <a:endParaRPr lang="en-US" altLang="ja-JP" sz="2800" dirty="0">
              <a:latin typeface="HG創英角ｺﾞｼｯｸUB" panose="020B0909000000000000" pitchFamily="49" charset="-128"/>
              <a:ea typeface="HG創英角ｺﾞｼｯｸUB" panose="020B0909000000000000" pitchFamily="49" charset="-128"/>
            </a:endParaRPr>
          </a:p>
          <a:p>
            <a:r>
              <a:rPr kumimoji="1" lang="ja-JP" altLang="en-US" sz="2800" dirty="0">
                <a:latin typeface="HG創英角ｺﾞｼｯｸUB" panose="020B0909000000000000" pitchFamily="49" charset="-128"/>
                <a:ea typeface="HG創英角ｺﾞｼｯｸUB" panose="020B0909000000000000" pitchFamily="49" charset="-128"/>
              </a:rPr>
              <a:t>　　　　</a:t>
            </a:r>
            <a:r>
              <a:rPr kumimoji="1" lang="ja-JP" altLang="en-US" sz="2400" dirty="0">
                <a:latin typeface="HG創英角ｺﾞｼｯｸUB" panose="020B0909000000000000" pitchFamily="49" charset="-128"/>
                <a:ea typeface="HG創英角ｺﾞｼｯｸUB" panose="020B0909000000000000" pitchFamily="49" charset="-128"/>
              </a:rPr>
              <a:t>～濃厚接触者等は宿泊あっせん事業も利用可能～</a:t>
            </a:r>
            <a:endParaRPr kumimoji="1" lang="en-US" altLang="ja-JP" sz="2400" b="1" dirty="0">
              <a:latin typeface="HG創英角ｺﾞｼｯｸUB" panose="020B0909000000000000" pitchFamily="49" charset="-128"/>
              <a:ea typeface="HG創英角ｺﾞｼｯｸUB" panose="020B0909000000000000" pitchFamily="49" charset="-128"/>
            </a:endParaRPr>
          </a:p>
        </p:txBody>
      </p:sp>
      <p:sp>
        <p:nvSpPr>
          <p:cNvPr id="2" name="テキスト ボックス 1">
            <a:extLst>
              <a:ext uri="{FF2B5EF4-FFF2-40B4-BE49-F238E27FC236}">
                <a16:creationId xmlns:a16="http://schemas.microsoft.com/office/drawing/2014/main" id="{F092F7C4-A650-4582-8ED5-313EA9D67E8F}"/>
              </a:ext>
            </a:extLst>
          </p:cNvPr>
          <p:cNvSpPr txBox="1"/>
          <p:nvPr/>
        </p:nvSpPr>
        <p:spPr>
          <a:xfrm>
            <a:off x="8000679" y="4773356"/>
            <a:ext cx="2067028" cy="461665"/>
          </a:xfrm>
          <a:prstGeom prst="rect">
            <a:avLst/>
          </a:prstGeom>
          <a:noFill/>
        </p:spPr>
        <p:txBody>
          <a:bodyPr wrap="square" rtlCol="0">
            <a:spAutoFit/>
          </a:bodyPr>
          <a:lstStyle/>
          <a:p>
            <a:r>
              <a:rPr kumimoji="1" lang="ja-JP" altLang="en-US" sz="1200" dirty="0"/>
              <a:t>宿泊施設のあっせん事業に</a:t>
            </a:r>
            <a:endParaRPr kumimoji="1" lang="en-US" altLang="ja-JP" sz="1200" dirty="0"/>
          </a:p>
          <a:p>
            <a:r>
              <a:rPr kumimoji="1" lang="ja-JP" altLang="en-US" sz="1200" dirty="0"/>
              <a:t>　　ついて</a:t>
            </a:r>
            <a:r>
              <a:rPr lang="ja-JP" altLang="en-US" sz="1200" dirty="0"/>
              <a:t>詳しくはこちら</a:t>
            </a:r>
            <a:endParaRPr kumimoji="1" lang="ja-JP" altLang="en-US" sz="1200" dirty="0"/>
          </a:p>
        </p:txBody>
      </p:sp>
      <p:sp>
        <p:nvSpPr>
          <p:cNvPr id="7" name="矢印: 右 6">
            <a:extLst>
              <a:ext uri="{FF2B5EF4-FFF2-40B4-BE49-F238E27FC236}">
                <a16:creationId xmlns:a16="http://schemas.microsoft.com/office/drawing/2014/main" id="{A64099CB-2BCA-40D1-9553-1AFD4BF9D294}"/>
              </a:ext>
            </a:extLst>
          </p:cNvPr>
          <p:cNvSpPr/>
          <p:nvPr/>
        </p:nvSpPr>
        <p:spPr>
          <a:xfrm rot="1260393">
            <a:off x="7463360" y="3568435"/>
            <a:ext cx="767481" cy="454600"/>
          </a:xfrm>
          <a:prstGeom prst="right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descr="屋内, 座る, テーブル, コンピュータ が含まれている画像&#10;&#10;自動的に生成された説明">
            <a:extLst>
              <a:ext uri="{FF2B5EF4-FFF2-40B4-BE49-F238E27FC236}">
                <a16:creationId xmlns:a16="http://schemas.microsoft.com/office/drawing/2014/main" id="{F4F78AFE-2376-4AF7-943A-41D583577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359" y="5496595"/>
            <a:ext cx="1817078" cy="1385522"/>
          </a:xfrm>
          <a:prstGeom prst="rect">
            <a:avLst/>
          </a:prstGeom>
        </p:spPr>
      </p:pic>
      <p:pic>
        <p:nvPicPr>
          <p:cNvPr id="13" name="図 12" descr="テーブル, 座る, 本, 記号 が含まれている画像&#10;&#10;自動的に生成された説明">
            <a:extLst>
              <a:ext uri="{FF2B5EF4-FFF2-40B4-BE49-F238E27FC236}">
                <a16:creationId xmlns:a16="http://schemas.microsoft.com/office/drawing/2014/main" id="{44BB1D40-AE13-40FC-8CE3-C056FE906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324" y="1840474"/>
            <a:ext cx="1398208" cy="1398208"/>
          </a:xfrm>
          <a:prstGeom prst="rect">
            <a:avLst/>
          </a:prstGeom>
        </p:spPr>
      </p:pic>
      <p:pic>
        <p:nvPicPr>
          <p:cNvPr id="15" name="図 14" descr="おもちゃ, 時計 が含まれている画像&#10;&#10;自動的に生成された説明">
            <a:extLst>
              <a:ext uri="{FF2B5EF4-FFF2-40B4-BE49-F238E27FC236}">
                <a16:creationId xmlns:a16="http://schemas.microsoft.com/office/drawing/2014/main" id="{2A62F009-4979-4D6A-81A7-43BD6550B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679" y="5157444"/>
            <a:ext cx="1690377" cy="1690377"/>
          </a:xfrm>
          <a:prstGeom prst="rect">
            <a:avLst/>
          </a:prstGeom>
        </p:spPr>
      </p:pic>
      <p:pic>
        <p:nvPicPr>
          <p:cNvPr id="28" name="図 27">
            <a:extLst>
              <a:ext uri="{FF2B5EF4-FFF2-40B4-BE49-F238E27FC236}">
                <a16:creationId xmlns:a16="http://schemas.microsoft.com/office/drawing/2014/main" id="{637F7539-ADAB-400A-8808-51B092E66D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20425">
            <a:off x="9160116" y="5934522"/>
            <a:ext cx="389066" cy="251970"/>
          </a:xfrm>
          <a:prstGeom prst="rect">
            <a:avLst/>
          </a:prstGeom>
        </p:spPr>
      </p:pic>
      <p:pic>
        <p:nvPicPr>
          <p:cNvPr id="8" name="図 7" descr="QR コード&#10;&#10;自動的に生成された説明">
            <a:extLst>
              <a:ext uri="{FF2B5EF4-FFF2-40B4-BE49-F238E27FC236}">
                <a16:creationId xmlns:a16="http://schemas.microsoft.com/office/drawing/2014/main" id="{D4061540-66D7-4798-8853-7E34BCE9C8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5088" y="3375147"/>
            <a:ext cx="1398209" cy="1398209"/>
          </a:xfrm>
          <a:prstGeom prst="rect">
            <a:avLst/>
          </a:prstGeom>
        </p:spPr>
      </p:pic>
    </p:spTree>
    <p:extLst>
      <p:ext uri="{BB962C8B-B14F-4D97-AF65-F5344CB8AC3E}">
        <p14:creationId xmlns:p14="http://schemas.microsoft.com/office/powerpoint/2010/main" val="27865823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3548</TotalTime>
  <Words>85</Words>
  <Application>Microsoft Office PowerPoint</Application>
  <PresentationFormat>A4 210 x 297 mm</PresentationFormat>
  <Paragraphs>46</Paragraphs>
  <Slides>4</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vt:i4>
      </vt:variant>
    </vt:vector>
  </HeadingPairs>
  <TitlesOfParts>
    <vt:vector size="15" baseType="lpstr">
      <vt:lpstr>BIZ UDゴシック</vt:lpstr>
      <vt:lpstr>HGS創英角ｺﾞｼｯｸUB</vt:lpstr>
      <vt:lpstr>HG丸ｺﾞｼｯｸM-PRO</vt:lpstr>
      <vt:lpstr>HG創英角ｺﾞｼｯｸUB</vt:lpstr>
      <vt:lpstr>ＭＳ Ｐゴシック</vt:lpstr>
      <vt:lpstr>ＭＳ 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02-2_市民のみなさまへ</dc:title>
  <dc:creator>dai-na</dc:creator>
  <cp:lastModifiedBy>京都市教育委員会</cp:lastModifiedBy>
  <cp:revision>481</cp:revision>
  <cp:lastPrinted>2021-08-24T03:34:51Z</cp:lastPrinted>
  <dcterms:created xsi:type="dcterms:W3CDTF">2020-12-16T13:21:22Z</dcterms:created>
  <dcterms:modified xsi:type="dcterms:W3CDTF">2021-08-25T07:08:51Z</dcterms:modified>
</cp:coreProperties>
</file>