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1" r:id="rId4"/>
    <p:sldId id="273" r:id="rId5"/>
    <p:sldId id="275" r:id="rId6"/>
    <p:sldId id="276" r:id="rId7"/>
    <p:sldId id="277" r:id="rId8"/>
  </p:sldIdLst>
  <p:sldSz cx="12192000" cy="6858000"/>
  <p:notesSz cx="6735763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6938-A919-495C-8972-98AA26ECD02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D1AF-8931-4B82-B3CD-C47D4C3D9C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673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6938-A919-495C-8972-98AA26ECD02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D1AF-8931-4B82-B3CD-C47D4C3D9C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31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6938-A919-495C-8972-98AA26ECD02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D1AF-8931-4B82-B3CD-C47D4C3D9C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91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6938-A919-495C-8972-98AA26ECD02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D1AF-8931-4B82-B3CD-C47D4C3D9C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64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6938-A919-495C-8972-98AA26ECD02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D1AF-8931-4B82-B3CD-C47D4C3D9C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346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6938-A919-495C-8972-98AA26ECD02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D1AF-8931-4B82-B3CD-C47D4C3D9C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55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6938-A919-495C-8972-98AA26ECD02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D1AF-8931-4B82-B3CD-C47D4C3D9C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89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6938-A919-495C-8972-98AA26ECD02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D1AF-8931-4B82-B3CD-C47D4C3D9C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65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6938-A919-495C-8972-98AA26ECD02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D1AF-8931-4B82-B3CD-C47D4C3D9C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133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6938-A919-495C-8972-98AA26ECD02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D1AF-8931-4B82-B3CD-C47D4C3D9C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848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6938-A919-495C-8972-98AA26ECD02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D1AF-8931-4B82-B3CD-C47D4C3D9C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660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F6938-A919-495C-8972-98AA26ECD02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2D1AF-8931-4B82-B3CD-C47D4C3D9C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677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1.jpg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78302" y="330591"/>
            <a:ext cx="11254153" cy="12027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ctr"/>
            <a:r>
              <a:rPr kumimoji="1" lang="ja-JP" altLang="en-US" sz="4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</a:t>
            </a:r>
            <a:r>
              <a:rPr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私</a:t>
            </a:r>
            <a:r>
              <a:rPr lang="ja-JP" altLang="en-US" sz="4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の一週間</a:t>
            </a:r>
            <a:r>
              <a:rPr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4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時間割表</a:t>
            </a:r>
            <a:r>
              <a:rPr kumimoji="1" lang="ja-JP" altLang="en-US" sz="4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」の活用について</a:t>
            </a:r>
            <a:r>
              <a:rPr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endParaRPr kumimoji="1" lang="ja-JP" altLang="en-US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354" y="3758497"/>
            <a:ext cx="2766646" cy="2766646"/>
          </a:xfrm>
          <a:prstGeom prst="rect">
            <a:avLst/>
          </a:prstGeom>
          <a:solidFill>
            <a:srgbClr val="FFFFCC"/>
          </a:solidFill>
        </p:spPr>
      </p:pic>
      <p:sp>
        <p:nvSpPr>
          <p:cNvPr id="7" name="角丸四角形吹き出し 6"/>
          <p:cNvSpPr/>
          <p:nvPr/>
        </p:nvSpPr>
        <p:spPr>
          <a:xfrm>
            <a:off x="5755444" y="1772607"/>
            <a:ext cx="5977011" cy="1534863"/>
          </a:xfrm>
          <a:prstGeom prst="wedgeRoundRectCallout">
            <a:avLst>
              <a:gd name="adj1" fmla="val 33126"/>
              <a:gd name="adj2" fmla="val 70743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r>
              <a:rPr kumimoji="1"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学校が休みの間，</a:t>
            </a:r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規則正しい生活をすることが大切です。</a:t>
            </a:r>
            <a:endParaRPr kumimoji="1"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8" name="角丸四角形吹き出し 7"/>
          <p:cNvSpPr/>
          <p:nvPr/>
        </p:nvSpPr>
        <p:spPr>
          <a:xfrm>
            <a:off x="4000500" y="3652598"/>
            <a:ext cx="5135224" cy="2702481"/>
          </a:xfrm>
          <a:prstGeom prst="wedgeRoundRectCallout">
            <a:avLst>
              <a:gd name="adj1" fmla="val 62102"/>
              <a:gd name="adj2" fmla="val -16916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r>
              <a:rPr kumimoji="1"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学校が</a:t>
            </a:r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始まったときに，「よしっ，がんばるぞ！」と思えるようにしっかり準備しておこう。</a:t>
            </a:r>
            <a:endParaRPr kumimoji="1"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17" y="2253831"/>
            <a:ext cx="2860394" cy="2780939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245" y="5154569"/>
            <a:ext cx="1543559" cy="1370574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7033" y="1828555"/>
            <a:ext cx="1984722" cy="1215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52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3539"/>
            <a:ext cx="2597582" cy="2597582"/>
          </a:xfrm>
          <a:prstGeom prst="rect">
            <a:avLst/>
          </a:prstGeom>
          <a:solidFill>
            <a:srgbClr val="FFFFCC"/>
          </a:solidFill>
        </p:spPr>
      </p:pic>
      <p:sp>
        <p:nvSpPr>
          <p:cNvPr id="6" name="角丸四角形吹き出し 5"/>
          <p:cNvSpPr/>
          <p:nvPr/>
        </p:nvSpPr>
        <p:spPr>
          <a:xfrm>
            <a:off x="1490064" y="194857"/>
            <a:ext cx="5649937" cy="1813875"/>
          </a:xfrm>
          <a:prstGeom prst="wedgeRoundRectCallout">
            <a:avLst>
              <a:gd name="adj1" fmla="val -59505"/>
              <a:gd name="adj2" fmla="val 35335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r>
              <a:rPr lang="ja-JP" altLang="en-US" sz="3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学校</a:t>
            </a:r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から，このような</a:t>
            </a:r>
            <a:endParaRPr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各教科の課題が出されて</a:t>
            </a:r>
            <a:endParaRPr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いると思います。</a:t>
            </a:r>
            <a:endParaRPr kumimoji="1"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" name="角丸四角形吹き出し 6"/>
          <p:cNvSpPr/>
          <p:nvPr/>
        </p:nvSpPr>
        <p:spPr>
          <a:xfrm>
            <a:off x="1490064" y="2147127"/>
            <a:ext cx="5649937" cy="1796582"/>
          </a:xfrm>
          <a:prstGeom prst="wedgeRoundRectCallout">
            <a:avLst>
              <a:gd name="adj1" fmla="val -58509"/>
              <a:gd name="adj2" fmla="val 38609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r>
              <a:rPr kumimoji="1"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見通しをもって計画的に</a:t>
            </a:r>
            <a:endParaRPr kumimoji="1"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学習を進めることが大切</a:t>
            </a:r>
            <a:endParaRPr kumimoji="1"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ですね。</a:t>
            </a:r>
            <a:endParaRPr kumimoji="1"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795" y="4989041"/>
            <a:ext cx="983505" cy="1598776"/>
          </a:xfrm>
          <a:prstGeom prst="rect">
            <a:avLst/>
          </a:prstGeom>
        </p:spPr>
      </p:pic>
      <p:sp>
        <p:nvSpPr>
          <p:cNvPr id="9" name="角丸四角形吹き出し 8"/>
          <p:cNvSpPr/>
          <p:nvPr/>
        </p:nvSpPr>
        <p:spPr>
          <a:xfrm>
            <a:off x="2657558" y="4082104"/>
            <a:ext cx="3314951" cy="2283908"/>
          </a:xfrm>
          <a:prstGeom prst="wedgeRoundRectCallout">
            <a:avLst>
              <a:gd name="adj1" fmla="val 68505"/>
              <a:gd name="adj2" fmla="val -8232"/>
              <a:gd name="adj3" fmla="val 16667"/>
            </a:avLst>
          </a:prstGeom>
          <a:solidFill>
            <a:srgbClr val="0033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r>
              <a:rPr lang="ja-JP" altLang="en-US" sz="36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学校</a:t>
            </a:r>
            <a:r>
              <a:rPr lang="ja-JP" altLang="en-US" sz="3600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みたいに</a:t>
            </a:r>
            <a:endParaRPr lang="en-US" altLang="ja-JP" sz="3600" dirty="0" smtClean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3600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時間割が</a:t>
            </a:r>
            <a:endParaRPr lang="en-US" altLang="ja-JP" sz="3600" dirty="0" smtClean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3600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あったらなあ。</a:t>
            </a:r>
            <a:endParaRPr lang="en-US" altLang="ja-JP" sz="3600" dirty="0" smtClean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4883" y="194857"/>
            <a:ext cx="3857572" cy="650655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0830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8" y="67041"/>
            <a:ext cx="4100014" cy="606578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2090" y="4840974"/>
            <a:ext cx="1906576" cy="1906576"/>
          </a:xfrm>
          <a:prstGeom prst="rect">
            <a:avLst/>
          </a:prstGeom>
          <a:solidFill>
            <a:srgbClr val="FFFFCC"/>
          </a:solidFill>
        </p:spPr>
      </p:pic>
      <p:sp>
        <p:nvSpPr>
          <p:cNvPr id="11" name="角丸四角形吹き出し 10"/>
          <p:cNvSpPr/>
          <p:nvPr/>
        </p:nvSpPr>
        <p:spPr>
          <a:xfrm>
            <a:off x="4689355" y="126609"/>
            <a:ext cx="6142768" cy="1969477"/>
          </a:xfrm>
          <a:prstGeom prst="wedgeRoundRectCallout">
            <a:avLst>
              <a:gd name="adj1" fmla="val 56480"/>
              <a:gd name="adj2" fmla="val 43534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r>
              <a:rPr lang="ja-JP" altLang="en-US" sz="36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「わたしの一週間　時間割表」</a:t>
            </a:r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を自分で考えてみるのは</a:t>
            </a:r>
            <a:endParaRPr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どうですか。</a:t>
            </a:r>
            <a:endParaRPr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679" y="4840974"/>
            <a:ext cx="1172852" cy="1906577"/>
          </a:xfrm>
          <a:prstGeom prst="rect">
            <a:avLst/>
          </a:prstGeom>
          <a:ln w="50800">
            <a:noFill/>
          </a:ln>
        </p:spPr>
      </p:pic>
      <p:sp>
        <p:nvSpPr>
          <p:cNvPr id="13" name="角丸四角形吹き出し 12"/>
          <p:cNvSpPr/>
          <p:nvPr/>
        </p:nvSpPr>
        <p:spPr>
          <a:xfrm>
            <a:off x="4689355" y="2273113"/>
            <a:ext cx="5512737" cy="1957496"/>
          </a:xfrm>
          <a:prstGeom prst="wedgeRoundRectCallout">
            <a:avLst>
              <a:gd name="adj1" fmla="val -36754"/>
              <a:gd name="adj2" fmla="val 72794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r>
              <a:rPr lang="en-US" altLang="ja-JP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KBS</a:t>
            </a:r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京都テレビで授業の番組がある時間が</a:t>
            </a:r>
            <a:r>
              <a:rPr lang="ja-JP" altLang="en-US" sz="3600" u="sng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線</a:t>
            </a:r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で囲ったところですね。</a:t>
            </a:r>
            <a:endParaRPr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45587" y="730098"/>
            <a:ext cx="1533378" cy="608084"/>
          </a:xfrm>
          <a:prstGeom prst="rect">
            <a:avLst/>
          </a:prstGeom>
          <a:noFill/>
          <a:ln w="66675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745587" y="1905937"/>
            <a:ext cx="815926" cy="613931"/>
          </a:xfrm>
          <a:prstGeom prst="rect">
            <a:avLst/>
          </a:prstGeom>
          <a:noFill/>
          <a:ln w="66675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523957" y="724250"/>
            <a:ext cx="886264" cy="613932"/>
          </a:xfrm>
          <a:prstGeom prst="rect">
            <a:avLst/>
          </a:prstGeom>
          <a:noFill/>
          <a:ln w="66675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2907321" y="1905937"/>
            <a:ext cx="1538069" cy="795059"/>
          </a:xfrm>
          <a:prstGeom prst="rect">
            <a:avLst/>
          </a:prstGeom>
          <a:noFill/>
          <a:ln w="66675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1373942" y="3882683"/>
            <a:ext cx="1664679" cy="657209"/>
          </a:xfrm>
          <a:prstGeom prst="rect">
            <a:avLst/>
          </a:prstGeom>
          <a:noFill/>
          <a:ln w="66675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吹き出し 20"/>
          <p:cNvSpPr/>
          <p:nvPr/>
        </p:nvSpPr>
        <p:spPr>
          <a:xfrm>
            <a:off x="5895158" y="4616249"/>
            <a:ext cx="4458664" cy="1854889"/>
          </a:xfrm>
          <a:prstGeom prst="wedgeRoundRectCallout">
            <a:avLst>
              <a:gd name="adj1" fmla="val 58000"/>
              <a:gd name="adj2" fmla="val -37254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その</a:t>
            </a:r>
            <a:r>
              <a:rPr lang="ja-JP" altLang="en-US" sz="3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通</a:t>
            </a:r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りです。</a:t>
            </a:r>
            <a:endParaRPr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授業の番組は</a:t>
            </a:r>
            <a:endParaRPr lang="en-US" altLang="ja-JP" sz="36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とてもいいですよ。</a:t>
            </a:r>
            <a:endParaRPr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" name="左矢印 1"/>
          <p:cNvSpPr/>
          <p:nvPr/>
        </p:nvSpPr>
        <p:spPr>
          <a:xfrm rot="1777353">
            <a:off x="3727005" y="2929462"/>
            <a:ext cx="914400" cy="315630"/>
          </a:xfrm>
          <a:prstGeom prst="leftArrow">
            <a:avLst>
              <a:gd name="adj1" fmla="val 50000"/>
              <a:gd name="adj2" fmla="val 98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269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0366" y="187642"/>
            <a:ext cx="3844924" cy="64852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04" name="図 110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415" y="199182"/>
            <a:ext cx="4375720" cy="647368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</p:pic>
      <p:sp>
        <p:nvSpPr>
          <p:cNvPr id="1090" name="正方形/長方形 1089"/>
          <p:cNvSpPr/>
          <p:nvPr/>
        </p:nvSpPr>
        <p:spPr>
          <a:xfrm>
            <a:off x="224414" y="548639"/>
            <a:ext cx="2096755" cy="1392703"/>
          </a:xfrm>
          <a:prstGeom prst="rect">
            <a:avLst/>
          </a:prstGeom>
          <a:solidFill>
            <a:srgbClr val="FFFFCC">
              <a:alpha val="19000"/>
            </a:srgbClr>
          </a:solidFill>
          <a:ln w="698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正方形/長方形 1098"/>
          <p:cNvSpPr/>
          <p:nvPr/>
        </p:nvSpPr>
        <p:spPr>
          <a:xfrm>
            <a:off x="7650366" y="596227"/>
            <a:ext cx="2862274" cy="1531673"/>
          </a:xfrm>
          <a:prstGeom prst="rect">
            <a:avLst/>
          </a:prstGeom>
          <a:solidFill>
            <a:srgbClr val="FFFFCC">
              <a:alpha val="19000"/>
            </a:srgbClr>
          </a:solidFill>
          <a:ln w="698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曲折矢印 1100"/>
          <p:cNvSpPr/>
          <p:nvPr/>
        </p:nvSpPr>
        <p:spPr>
          <a:xfrm rot="10800000" flipH="1">
            <a:off x="373864" y="2025441"/>
            <a:ext cx="584021" cy="1410581"/>
          </a:xfrm>
          <a:prstGeom prst="bentArrow">
            <a:avLst>
              <a:gd name="adj1" fmla="val 25000"/>
              <a:gd name="adj2" fmla="val 25000"/>
              <a:gd name="adj3" fmla="val 38658"/>
              <a:gd name="adj4" fmla="val 3402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103" name="図 110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3513" y="2575098"/>
            <a:ext cx="4622457" cy="3298874"/>
          </a:xfrm>
          <a:prstGeom prst="rect">
            <a:avLst/>
          </a:prstGeom>
          <a:solidFill>
            <a:schemeClr val="bg1"/>
          </a:solidFill>
          <a:ln w="69850">
            <a:solidFill>
              <a:schemeClr val="tx1"/>
            </a:solidFill>
          </a:ln>
        </p:spPr>
      </p:pic>
      <p:sp>
        <p:nvSpPr>
          <p:cNvPr id="1105" name="曲折矢印 1104"/>
          <p:cNvSpPr/>
          <p:nvPr/>
        </p:nvSpPr>
        <p:spPr>
          <a:xfrm rot="16200000" flipH="1">
            <a:off x="6670749" y="1577476"/>
            <a:ext cx="1029469" cy="598646"/>
          </a:xfrm>
          <a:prstGeom prst="bentArrow">
            <a:avLst>
              <a:gd name="adj1" fmla="val 25000"/>
              <a:gd name="adj2" fmla="val 25000"/>
              <a:gd name="adj3" fmla="val 38658"/>
              <a:gd name="adj4" fmla="val 3402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106" name="図 110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845" y="483528"/>
            <a:ext cx="1644372" cy="1644372"/>
          </a:xfrm>
          <a:prstGeom prst="rect">
            <a:avLst/>
          </a:prstGeom>
          <a:solidFill>
            <a:srgbClr val="FFFFCC"/>
          </a:solidFill>
        </p:spPr>
      </p:pic>
      <p:pic>
        <p:nvPicPr>
          <p:cNvPr id="1098" name="図 109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7549" y="2566327"/>
            <a:ext cx="6051689" cy="3307645"/>
          </a:xfrm>
          <a:prstGeom prst="rect">
            <a:avLst/>
          </a:prstGeom>
          <a:ln w="698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59137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8" name="図 109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550" y="305004"/>
            <a:ext cx="6267134" cy="3605814"/>
          </a:xfrm>
          <a:prstGeom prst="rect">
            <a:avLst/>
          </a:prstGeom>
          <a:solidFill>
            <a:schemeClr val="bg1"/>
          </a:solidFill>
          <a:ln w="63500">
            <a:solidFill>
              <a:schemeClr val="tx1"/>
            </a:solidFill>
          </a:ln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0" y="305004"/>
            <a:ext cx="4855430" cy="3605814"/>
          </a:xfrm>
          <a:prstGeom prst="rect">
            <a:avLst/>
          </a:prstGeom>
          <a:solidFill>
            <a:schemeClr val="bg1"/>
          </a:solidFill>
          <a:ln w="63500">
            <a:solidFill>
              <a:schemeClr val="tx1"/>
            </a:solidFill>
          </a:ln>
        </p:spPr>
      </p:pic>
      <p:sp>
        <p:nvSpPr>
          <p:cNvPr id="3" name="左矢印 2"/>
          <p:cNvSpPr/>
          <p:nvPr/>
        </p:nvSpPr>
        <p:spPr>
          <a:xfrm rot="21132931">
            <a:off x="2809624" y="2245757"/>
            <a:ext cx="3130782" cy="342801"/>
          </a:xfrm>
          <a:prstGeom prst="leftArrow">
            <a:avLst>
              <a:gd name="adj1" fmla="val 50000"/>
              <a:gd name="adj2" fmla="val 106355"/>
            </a:avLst>
          </a:prstGeom>
          <a:solidFill>
            <a:srgbClr val="FF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左矢印 13"/>
          <p:cNvSpPr/>
          <p:nvPr/>
        </p:nvSpPr>
        <p:spPr>
          <a:xfrm rot="1272672">
            <a:off x="4671514" y="2958986"/>
            <a:ext cx="1268803" cy="343529"/>
          </a:xfrm>
          <a:prstGeom prst="leftArrow">
            <a:avLst>
              <a:gd name="adj1" fmla="val 50000"/>
              <a:gd name="adj2" fmla="val 88177"/>
            </a:avLst>
          </a:prstGeom>
          <a:solidFill>
            <a:srgbClr val="FF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6701" y="4501661"/>
            <a:ext cx="2145299" cy="2145299"/>
          </a:xfrm>
          <a:prstGeom prst="rect">
            <a:avLst/>
          </a:prstGeom>
          <a:solidFill>
            <a:srgbClr val="FFFFCC"/>
          </a:solidFill>
        </p:spPr>
      </p:pic>
      <p:sp>
        <p:nvSpPr>
          <p:cNvPr id="20" name="角丸四角形吹き出し 19"/>
          <p:cNvSpPr/>
          <p:nvPr/>
        </p:nvSpPr>
        <p:spPr>
          <a:xfrm>
            <a:off x="5542671" y="4111253"/>
            <a:ext cx="4754880" cy="1969477"/>
          </a:xfrm>
          <a:prstGeom prst="wedgeRoundRectCallout">
            <a:avLst>
              <a:gd name="adj1" fmla="val 58309"/>
              <a:gd name="adj2" fmla="val -29323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r>
              <a:rPr lang="ja-JP" altLang="en-US" sz="32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「いつ，何を，どれくらい</a:t>
            </a:r>
            <a:endParaRPr lang="en-US" altLang="ja-JP" sz="32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32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学習するのか」を</a:t>
            </a:r>
            <a:r>
              <a:rPr lang="ja-JP" altLang="en-US" sz="32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自分で</a:t>
            </a:r>
            <a:endParaRPr lang="en-US" altLang="ja-JP" sz="3200" dirty="0" smtClean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32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決める</a:t>
            </a:r>
            <a:r>
              <a:rPr lang="ja-JP" altLang="en-US" sz="32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ことが大切ですね。</a:t>
            </a:r>
            <a:endParaRPr lang="en-US" altLang="ja-JP" sz="32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21" name="図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73" y="5050302"/>
            <a:ext cx="982202" cy="1596658"/>
          </a:xfrm>
          <a:prstGeom prst="rect">
            <a:avLst/>
          </a:prstGeom>
          <a:ln w="50800">
            <a:noFill/>
          </a:ln>
        </p:spPr>
      </p:pic>
      <p:sp>
        <p:nvSpPr>
          <p:cNvPr id="22" name="角丸四角形吹き出し 21"/>
          <p:cNvSpPr/>
          <p:nvPr/>
        </p:nvSpPr>
        <p:spPr>
          <a:xfrm>
            <a:off x="1352910" y="4123234"/>
            <a:ext cx="3995226" cy="1957496"/>
          </a:xfrm>
          <a:prstGeom prst="wedgeRoundRectCallout">
            <a:avLst>
              <a:gd name="adj1" fmla="val -64923"/>
              <a:gd name="adj2" fmla="val -5540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r>
              <a:rPr lang="ja-JP" altLang="en-US" sz="32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あまり無理をせずに，</a:t>
            </a:r>
            <a:endParaRPr lang="en-US" altLang="ja-JP" sz="32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32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集中して学習できるように考えてみます。</a:t>
            </a:r>
            <a:endParaRPr lang="en-US" altLang="ja-JP" sz="32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885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8055" y="235132"/>
            <a:ext cx="2145299" cy="2145299"/>
          </a:xfrm>
          <a:prstGeom prst="rect">
            <a:avLst/>
          </a:prstGeom>
          <a:solidFill>
            <a:srgbClr val="FFFFCC"/>
          </a:solidFill>
        </p:spPr>
      </p:pic>
      <p:sp>
        <p:nvSpPr>
          <p:cNvPr id="9" name="角丸四角形吹き出し 8"/>
          <p:cNvSpPr/>
          <p:nvPr/>
        </p:nvSpPr>
        <p:spPr>
          <a:xfrm>
            <a:off x="5656217" y="235132"/>
            <a:ext cx="4032349" cy="862148"/>
          </a:xfrm>
          <a:prstGeom prst="wedgeRoundRectCallout">
            <a:avLst>
              <a:gd name="adj1" fmla="val 58309"/>
              <a:gd name="adj2" fmla="val -29323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r>
              <a:rPr lang="ja-JP" altLang="en-US" sz="32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低学年用もありま</a:t>
            </a:r>
            <a:r>
              <a:rPr lang="ja-JP" altLang="en-US" sz="32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す</a:t>
            </a:r>
            <a:r>
              <a:rPr lang="ja-JP" altLang="en-US" sz="32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。</a:t>
            </a:r>
            <a:endParaRPr lang="en-US" altLang="ja-JP" sz="32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292" y="337623"/>
            <a:ext cx="3746270" cy="633900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7419" y="3521573"/>
            <a:ext cx="2044665" cy="31550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8525" y="3521573"/>
            <a:ext cx="2053019" cy="315505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3" name="左矢印 12"/>
          <p:cNvSpPr/>
          <p:nvPr/>
        </p:nvSpPr>
        <p:spPr>
          <a:xfrm>
            <a:off x="4094930" y="500855"/>
            <a:ext cx="1411797" cy="330701"/>
          </a:xfrm>
          <a:prstGeom prst="leftArrow">
            <a:avLst>
              <a:gd name="adj1" fmla="val 50000"/>
              <a:gd name="adj2" fmla="val 88177"/>
            </a:avLst>
          </a:prstGeom>
          <a:solidFill>
            <a:srgbClr val="FF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吹き出し 13"/>
          <p:cNvSpPr/>
          <p:nvPr/>
        </p:nvSpPr>
        <p:spPr>
          <a:xfrm>
            <a:off x="4707419" y="1248225"/>
            <a:ext cx="4981147" cy="1621584"/>
          </a:xfrm>
          <a:prstGeom prst="wedgeRoundRectCallout">
            <a:avLst>
              <a:gd name="adj1" fmla="val 58874"/>
              <a:gd name="adj2" fmla="val -39257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r>
              <a:rPr lang="ja-JP" altLang="en-US" sz="32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フリースペースの多いものや，１週間の「めあて」を書くものもあります。</a:t>
            </a:r>
            <a:endParaRPr lang="en-US" altLang="ja-JP" sz="32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6" name="左矢印 15"/>
          <p:cNvSpPr/>
          <p:nvPr/>
        </p:nvSpPr>
        <p:spPr>
          <a:xfrm rot="16200000">
            <a:off x="7835427" y="3027767"/>
            <a:ext cx="539214" cy="330701"/>
          </a:xfrm>
          <a:prstGeom prst="leftArrow">
            <a:avLst>
              <a:gd name="adj1" fmla="val 50000"/>
              <a:gd name="adj2" fmla="val 88177"/>
            </a:avLst>
          </a:prstGeom>
          <a:solidFill>
            <a:srgbClr val="FF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左矢印 16"/>
          <p:cNvSpPr/>
          <p:nvPr/>
        </p:nvSpPr>
        <p:spPr>
          <a:xfrm rot="16200000">
            <a:off x="5314257" y="3027767"/>
            <a:ext cx="539214" cy="330701"/>
          </a:xfrm>
          <a:prstGeom prst="leftArrow">
            <a:avLst>
              <a:gd name="adj1" fmla="val 50000"/>
              <a:gd name="adj2" fmla="val 88177"/>
            </a:avLst>
          </a:prstGeom>
          <a:solidFill>
            <a:srgbClr val="FF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9451663" y="3129376"/>
            <a:ext cx="274033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子どもたちに</a:t>
            </a:r>
            <a:endParaRPr kumimoji="1" lang="en-US" altLang="ja-JP" sz="28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8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合わせて，</a:t>
            </a:r>
            <a:endParaRPr kumimoji="1" lang="en-US" altLang="ja-JP" sz="28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8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カスタマイズ</a:t>
            </a:r>
            <a:endParaRPr kumimoji="1" lang="en-US" altLang="ja-JP" sz="28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28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できます</a:t>
            </a:r>
            <a:r>
              <a:rPr lang="ja-JP" altLang="en-US" sz="28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。</a:t>
            </a:r>
            <a:endParaRPr kumimoji="1" lang="ja-JP" altLang="en-US" sz="28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430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79" y="1260018"/>
            <a:ext cx="2862776" cy="2862776"/>
          </a:xfrm>
          <a:prstGeom prst="rect">
            <a:avLst/>
          </a:prstGeom>
          <a:solidFill>
            <a:srgbClr val="FFFFCC"/>
          </a:solidFill>
        </p:spPr>
      </p:pic>
      <p:sp>
        <p:nvSpPr>
          <p:cNvPr id="7" name="角丸四角形吹き出し 6"/>
          <p:cNvSpPr/>
          <p:nvPr/>
        </p:nvSpPr>
        <p:spPr>
          <a:xfrm>
            <a:off x="3376246" y="228798"/>
            <a:ext cx="8159263" cy="1560813"/>
          </a:xfrm>
          <a:prstGeom prst="wedgeRoundRectCallout">
            <a:avLst>
              <a:gd name="adj1" fmla="val -60597"/>
              <a:gd name="adj2" fmla="val 25994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</a:t>
            </a:r>
            <a:r>
              <a:rPr lang="ja-JP" altLang="en-US" sz="3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いつ，何を，どれ</a:t>
            </a:r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くらい学習</a:t>
            </a:r>
            <a:r>
              <a:rPr lang="ja-JP" altLang="en-US" sz="3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するのか」を</a:t>
            </a:r>
            <a:r>
              <a:rPr lang="ja-JP" altLang="en-US" sz="36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自分</a:t>
            </a:r>
            <a:r>
              <a:rPr lang="ja-JP" altLang="en-US" sz="36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で決める</a:t>
            </a:r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ことが大切ですね。</a:t>
            </a:r>
            <a:endParaRPr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080" y="4662318"/>
            <a:ext cx="2078462" cy="2020727"/>
          </a:xfrm>
          <a:prstGeom prst="rect">
            <a:avLst/>
          </a:prstGeom>
        </p:spPr>
      </p:pic>
      <p:sp>
        <p:nvSpPr>
          <p:cNvPr id="9" name="角丸四角形吹き出し 8"/>
          <p:cNvSpPr/>
          <p:nvPr/>
        </p:nvSpPr>
        <p:spPr>
          <a:xfrm>
            <a:off x="6988629" y="2044298"/>
            <a:ext cx="4663440" cy="1979061"/>
          </a:xfrm>
          <a:prstGeom prst="wedgeRoundRectCallout">
            <a:avLst>
              <a:gd name="adj1" fmla="val 32398"/>
              <a:gd name="adj2" fmla="val 78343"/>
              <a:gd name="adj3" fmla="val 16667"/>
            </a:avLst>
          </a:prstGeom>
          <a:solidFill>
            <a:srgbClr val="0033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r>
              <a:rPr lang="ja-JP" altLang="en-US" sz="36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自分</a:t>
            </a:r>
            <a:r>
              <a:rPr lang="ja-JP" altLang="en-US" sz="3600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で決めたことは，あきらめずにがんばることが大切なんだ。</a:t>
            </a:r>
            <a:endParaRPr lang="en-US" altLang="ja-JP" sz="3600" dirty="0" smtClean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" name="角丸四角形吹き出し 9"/>
          <p:cNvSpPr/>
          <p:nvPr/>
        </p:nvSpPr>
        <p:spPr>
          <a:xfrm>
            <a:off x="3376245" y="2044299"/>
            <a:ext cx="3442565" cy="1979060"/>
          </a:xfrm>
          <a:prstGeom prst="wedgeRoundRectCallout">
            <a:avLst>
              <a:gd name="adj1" fmla="val -69634"/>
              <a:gd name="adj2" fmla="val -40837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その通りですね。でも無理は</a:t>
            </a:r>
            <a:endParaRPr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禁物ですよ。</a:t>
            </a:r>
            <a:endParaRPr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41492" y="4761753"/>
            <a:ext cx="876417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規則正しい生活で，</a:t>
            </a:r>
            <a:endParaRPr kumimoji="1" lang="en-US" altLang="ja-JP" sz="44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44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元気にすごしてください！</a:t>
            </a:r>
            <a:endParaRPr kumimoji="1" lang="ja-JP" altLang="en-US" sz="44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6167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235</Words>
  <Application>Microsoft Office PowerPoint</Application>
  <PresentationFormat>ワイド画面</PresentationFormat>
  <Paragraphs>35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UD デジタル 教科書体 NK-B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京都市教育委員会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京都市教育委員会</dc:creator>
  <cp:lastModifiedBy>京都市教育委員会</cp:lastModifiedBy>
  <cp:revision>50</cp:revision>
  <cp:lastPrinted>2020-04-21T00:19:00Z</cp:lastPrinted>
  <dcterms:created xsi:type="dcterms:W3CDTF">2020-04-07T03:48:50Z</dcterms:created>
  <dcterms:modified xsi:type="dcterms:W3CDTF">2020-04-30T02:06:21Z</dcterms:modified>
</cp:coreProperties>
</file>