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p:scale>
          <a:sx n="125" d="100"/>
          <a:sy n="125"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2303703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2388710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1783205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180939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2325779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1169808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384613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2101136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3187332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2594315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565064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81482-6097-4E0D-80FE-0378B8A7F9CD}" type="datetimeFigureOut">
              <a:rPr kumimoji="1" lang="ja-JP" altLang="en-US" smtClean="0"/>
              <a:t>2026/9/17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D4770-27E4-4187-A967-DF4A69D2E6BE}" type="slidenum">
              <a:rPr kumimoji="1" lang="ja-JP" altLang="en-US" smtClean="0"/>
              <a:t>‹#›</a:t>
            </a:fld>
            <a:endParaRPr kumimoji="1" lang="ja-JP" altLang="en-US"/>
          </a:p>
        </p:txBody>
      </p:sp>
    </p:spTree>
    <p:extLst>
      <p:ext uri="{BB962C8B-B14F-4D97-AF65-F5344CB8AC3E}">
        <p14:creationId xmlns:p14="http://schemas.microsoft.com/office/powerpoint/2010/main" val="1587289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05FA614-3C03-A96A-3DF0-5214F0C8A2AC}"/>
              </a:ext>
            </a:extLst>
          </p:cNvPr>
          <p:cNvSpPr txBox="1"/>
          <p:nvPr/>
        </p:nvSpPr>
        <p:spPr>
          <a:xfrm>
            <a:off x="4647931" y="1005257"/>
            <a:ext cx="275392" cy="215444"/>
          </a:xfrm>
          <a:prstGeom prst="rect">
            <a:avLst/>
          </a:prstGeom>
          <a:noFill/>
          <a:ln>
            <a:noFill/>
          </a:ln>
        </p:spPr>
        <p:txBody>
          <a:bodyPr wrap="square" rtlCol="0">
            <a:spAutoFit/>
          </a:bodyPr>
          <a:lstStyle/>
          <a:p>
            <a:r>
              <a:rPr kumimoji="1" lang="ja-JP" altLang="en-US" sz="800" dirty="0">
                <a:latin typeface="BIZ UD明朝 Medium" panose="02020500000000000000" pitchFamily="17" charset="-128"/>
                <a:ea typeface="BIZ UD明朝 Medium" panose="02020500000000000000" pitchFamily="17" charset="-128"/>
              </a:rPr>
              <a:t>％</a:t>
            </a:r>
          </a:p>
        </p:txBody>
      </p:sp>
      <p:pic>
        <p:nvPicPr>
          <p:cNvPr id="22" name="図 21">
            <a:extLst>
              <a:ext uri="{FF2B5EF4-FFF2-40B4-BE49-F238E27FC236}">
                <a16:creationId xmlns:a16="http://schemas.microsoft.com/office/drawing/2014/main" id="{324B4CF0-7AC1-5622-64C1-9FB0F80BC9F4}"/>
              </a:ext>
            </a:extLst>
          </p:cNvPr>
          <p:cNvPicPr>
            <a:picLocks noChangeAspect="1"/>
          </p:cNvPicPr>
          <p:nvPr/>
        </p:nvPicPr>
        <p:blipFill>
          <a:blip r:embed="rId2"/>
          <a:srcRect l="1353" t="3345" r="52977" b="3130"/>
          <a:stretch/>
        </p:blipFill>
        <p:spPr>
          <a:xfrm>
            <a:off x="2621658" y="1176954"/>
            <a:ext cx="2267366" cy="2701352"/>
          </a:xfrm>
          <a:prstGeom prst="rect">
            <a:avLst/>
          </a:prstGeom>
        </p:spPr>
      </p:pic>
      <p:pic>
        <p:nvPicPr>
          <p:cNvPr id="23" name="図 22">
            <a:extLst>
              <a:ext uri="{FF2B5EF4-FFF2-40B4-BE49-F238E27FC236}">
                <a16:creationId xmlns:a16="http://schemas.microsoft.com/office/drawing/2014/main" id="{C4304E8B-2F61-2CFC-CE2F-991A6BDB6850}"/>
              </a:ext>
            </a:extLst>
          </p:cNvPr>
          <p:cNvPicPr>
            <a:picLocks noChangeAspect="1"/>
          </p:cNvPicPr>
          <p:nvPr/>
        </p:nvPicPr>
        <p:blipFill>
          <a:blip r:embed="rId2"/>
          <a:srcRect l="54264" t="4509" r="1865" b="3471"/>
          <a:stretch/>
        </p:blipFill>
        <p:spPr>
          <a:xfrm>
            <a:off x="4985106" y="1216125"/>
            <a:ext cx="2208993" cy="2645142"/>
          </a:xfrm>
          <a:prstGeom prst="rect">
            <a:avLst/>
          </a:prstGeom>
        </p:spPr>
      </p:pic>
      <p:pic>
        <p:nvPicPr>
          <p:cNvPr id="6" name="図 5">
            <a:extLst>
              <a:ext uri="{FF2B5EF4-FFF2-40B4-BE49-F238E27FC236}">
                <a16:creationId xmlns:a16="http://schemas.microsoft.com/office/drawing/2014/main" id="{C7F48813-3E31-1D01-2495-A4D14E25D19A}"/>
              </a:ext>
            </a:extLst>
          </p:cNvPr>
          <p:cNvPicPr>
            <a:picLocks noChangeAspect="1"/>
          </p:cNvPicPr>
          <p:nvPr/>
        </p:nvPicPr>
        <p:blipFill>
          <a:blip r:embed="rId3"/>
          <a:stretch>
            <a:fillRect/>
          </a:stretch>
        </p:blipFill>
        <p:spPr>
          <a:xfrm>
            <a:off x="285542" y="1162859"/>
            <a:ext cx="2259847" cy="2639206"/>
          </a:xfrm>
          <a:prstGeom prst="rect">
            <a:avLst/>
          </a:prstGeom>
        </p:spPr>
      </p:pic>
      <p:sp>
        <p:nvSpPr>
          <p:cNvPr id="12" name="Rectangle 11">
            <a:extLst>
              <a:ext uri="{FF2B5EF4-FFF2-40B4-BE49-F238E27FC236}">
                <a16:creationId xmlns:a16="http://schemas.microsoft.com/office/drawing/2014/main" id="{E8452B17-8821-5D87-5C19-2C851530CE92}"/>
              </a:ext>
            </a:extLst>
          </p:cNvPr>
          <p:cNvSpPr>
            <a:spLocks noChangeArrowheads="1"/>
          </p:cNvSpPr>
          <p:nvPr/>
        </p:nvSpPr>
        <p:spPr bwMode="auto">
          <a:xfrm>
            <a:off x="443053" y="4232501"/>
            <a:ext cx="2259847" cy="152018"/>
          </a:xfrm>
          <a:prstGeom prst="rect">
            <a:avLst/>
          </a:prstGeom>
          <a:solidFill>
            <a:srgbClr val="FFFFFF"/>
          </a:solidFill>
          <a:ln w="9525">
            <a:solidFill>
              <a:srgbClr val="000000"/>
            </a:solidFill>
            <a:miter lim="800000"/>
            <a:headEnd/>
            <a:tailEnd/>
          </a:ln>
        </p:spPr>
        <p:txBody>
          <a:bodyPr rot="0" vert="horz" wrap="square" lIns="60365" tIns="7223" rIns="60365" bIns="7223" anchor="ctr"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13" kern="100" dirty="0">
                <a:latin typeface="Century"/>
                <a:ea typeface="ＭＳ 明朝"/>
                <a:cs typeface="Times New Roman"/>
              </a:rPr>
              <a:t>「確かな学力」（アンケート番号①～⑦）</a:t>
            </a:r>
          </a:p>
        </p:txBody>
      </p:sp>
      <p:sp>
        <p:nvSpPr>
          <p:cNvPr id="13" name="AutoShape 7">
            <a:extLst>
              <a:ext uri="{FF2B5EF4-FFF2-40B4-BE49-F238E27FC236}">
                <a16:creationId xmlns:a16="http://schemas.microsoft.com/office/drawing/2014/main" id="{8885DB5E-88B8-556A-D637-038A89886B9F}"/>
              </a:ext>
            </a:extLst>
          </p:cNvPr>
          <p:cNvSpPr>
            <a:spLocks noChangeArrowheads="1"/>
          </p:cNvSpPr>
          <p:nvPr/>
        </p:nvSpPr>
        <p:spPr bwMode="auto">
          <a:xfrm>
            <a:off x="116017" y="4476751"/>
            <a:ext cx="2951033" cy="2270542"/>
          </a:xfrm>
          <a:prstGeom prst="foldedCorner">
            <a:avLst>
              <a:gd name="adj" fmla="val 4226"/>
            </a:avLst>
          </a:prstGeom>
          <a:solidFill>
            <a:srgbClr val="FFFFFF"/>
          </a:solidFill>
          <a:ln w="9525">
            <a:solidFill>
              <a:srgbClr val="000000"/>
            </a:solidFill>
            <a:round/>
            <a:headEnd/>
            <a:tailEnd/>
          </a:ln>
        </p:spPr>
        <p:txBody>
          <a:bodyPr rot="0" vert="horz" wrap="square" lIns="60365" tIns="0" rIns="60365" bIns="0" spcCol="0" anchor="t"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742950">
              <a:lnSpc>
                <a:spcPts val="650"/>
              </a:lnSpc>
              <a:defRPr/>
            </a:pPr>
            <a:r>
              <a:rPr kumimoji="0" lang="ja-JP" altLang="ja-JP" sz="569" u="sng" kern="0" dirty="0">
                <a:latin typeface="ＭＳ 明朝" panose="02020609040205080304" pitchFamily="17" charset="-128"/>
                <a:ea typeface="ＭＳ 明朝" panose="02020609040205080304" pitchFamily="17" charset="-128"/>
              </a:rPr>
              <a:t>①　基礎的・基本的な知識・技能の定着</a:t>
            </a:r>
            <a:endParaRPr kumimoji="0" lang="ja-JP" altLang="ja-JP" sz="569" kern="0" dirty="0">
              <a:latin typeface="ＭＳ 明朝" panose="02020609040205080304" pitchFamily="17" charset="-128"/>
              <a:ea typeface="ＭＳ 明朝" panose="02020609040205080304" pitchFamily="17" charset="-128"/>
            </a:endParaRPr>
          </a:p>
          <a:p>
            <a:pPr defTabSz="742950">
              <a:lnSpc>
                <a:spcPts val="600"/>
              </a:lnSpc>
              <a:defRPr/>
            </a:pPr>
            <a:r>
              <a:rPr kumimoji="0" lang="ja-JP" altLang="ja-JP" sz="569" kern="0" dirty="0">
                <a:latin typeface="ＭＳ 明朝" panose="02020609040205080304" pitchFamily="17" charset="-128"/>
                <a:ea typeface="ＭＳ 明朝" panose="02020609040205080304" pitchFamily="17" charset="-128"/>
              </a:rPr>
              <a:t>　</a:t>
            </a:r>
            <a:r>
              <a:rPr kumimoji="0" lang="ja-JP" altLang="en-US" sz="569" kern="0" dirty="0">
                <a:latin typeface="ＭＳ 明朝" panose="02020609040205080304" pitchFamily="17" charset="-128"/>
                <a:ea typeface="ＭＳ 明朝" panose="02020609040205080304" pitchFamily="17" charset="-128"/>
              </a:rPr>
              <a:t>アンケート①の「学校の勉強はわかるか」で９２％の児童が「わかる・だいたいわかる」と</a:t>
            </a:r>
            <a:r>
              <a:rPr lang="ja-JP" altLang="en-US" sz="569" kern="0" dirty="0">
                <a:latin typeface="ＭＳ 明朝" panose="02020609040205080304" pitchFamily="17" charset="-128"/>
                <a:ea typeface="ＭＳ 明朝" panose="02020609040205080304" pitchFamily="17" charset="-128"/>
              </a:rPr>
              <a:t>回答して</a:t>
            </a:r>
            <a:r>
              <a:rPr kumimoji="0" lang="ja-JP" altLang="en-US" sz="569" kern="0" dirty="0">
                <a:latin typeface="ＭＳ 明朝" panose="02020609040205080304" pitchFamily="17" charset="-128"/>
                <a:ea typeface="ＭＳ 明朝" panose="02020609040205080304" pitchFamily="17" charset="-128"/>
              </a:rPr>
              <a:t>います。今後</a:t>
            </a:r>
            <a:r>
              <a:rPr lang="ja-JP" altLang="en-US" sz="569" kern="0" dirty="0">
                <a:latin typeface="ＭＳ 明朝" panose="02020609040205080304" pitchFamily="17" charset="-128"/>
                <a:ea typeface="ＭＳ 明朝" panose="02020609040205080304" pitchFamily="17" charset="-128"/>
              </a:rPr>
              <a:t>も、教科書を教える授業ではなく、教科書を使って分かった</a:t>
            </a:r>
            <a:r>
              <a:rPr kumimoji="0" lang="ja-JP" altLang="en-US" sz="569" kern="0" dirty="0">
                <a:latin typeface="ＭＳ 明朝" panose="02020609040205080304" pitchFamily="17" charset="-128"/>
                <a:ea typeface="ＭＳ 明朝" panose="02020609040205080304" pitchFamily="17" charset="-128"/>
              </a:rPr>
              <a:t>ことや見つけたことを「伝えたい！」「交流したい！」と思う授業を構築していくことで、学習の定着を図っていきたいと考えています。また、タブレットの活用については情報教育と共に学習を進めていくことで、個々</a:t>
            </a:r>
            <a:r>
              <a:rPr lang="ja-JP" altLang="en-US" sz="569" kern="0" dirty="0">
                <a:latin typeface="ＭＳ 明朝" panose="02020609040205080304" pitchFamily="17" charset="-128"/>
                <a:ea typeface="ＭＳ 明朝" panose="02020609040205080304" pitchFamily="17" charset="-128"/>
              </a:rPr>
              <a:t>に応じた</a:t>
            </a:r>
            <a:r>
              <a:rPr kumimoji="0" lang="ja-JP" altLang="en-US" sz="569" kern="0" dirty="0">
                <a:latin typeface="ＭＳ 明朝" panose="02020609040205080304" pitchFamily="17" charset="-128"/>
                <a:ea typeface="ＭＳ 明朝" panose="02020609040205080304" pitchFamily="17" charset="-128"/>
              </a:rPr>
              <a:t>ペースで学習</a:t>
            </a:r>
            <a:r>
              <a:rPr lang="ja-JP" altLang="en-US" sz="569" kern="0" dirty="0">
                <a:latin typeface="ＭＳ 明朝" panose="02020609040205080304" pitchFamily="17" charset="-128"/>
                <a:ea typeface="ＭＳ 明朝" panose="02020609040205080304" pitchFamily="17" charset="-128"/>
              </a:rPr>
              <a:t>を進めていきます</a:t>
            </a:r>
            <a:r>
              <a:rPr kumimoji="0" lang="ja-JP" altLang="en-US" sz="569" kern="0" dirty="0">
                <a:latin typeface="ＭＳ 明朝" panose="02020609040205080304" pitchFamily="17" charset="-128"/>
                <a:ea typeface="ＭＳ 明朝" panose="02020609040205080304" pitchFamily="17" charset="-128"/>
              </a:rPr>
              <a:t>。アンケート④「進んで本を読むか」の項目</a:t>
            </a:r>
            <a:r>
              <a:rPr lang="ja-JP" altLang="en-US" sz="569" kern="0" dirty="0">
                <a:latin typeface="ＭＳ 明朝" panose="02020609040205080304" pitchFamily="17" charset="-128"/>
                <a:ea typeface="ＭＳ 明朝" panose="02020609040205080304" pitchFamily="17" charset="-128"/>
              </a:rPr>
              <a:t>では児童と保護者の意識に差が見られる結果となりました。学校では</a:t>
            </a:r>
            <a:r>
              <a:rPr kumimoji="0" lang="ja-JP" altLang="en-US" sz="569" kern="0" dirty="0">
                <a:latin typeface="ＭＳ 明朝" panose="02020609040205080304" pitchFamily="17" charset="-128"/>
                <a:ea typeface="ＭＳ 明朝" panose="02020609040205080304" pitchFamily="17" charset="-128"/>
              </a:rPr>
              <a:t>、国語科の単元に合わせて並行読書に使う本を用意したり、図書館司書と連携を取りながら図書室に入った新しい本を紹介したりする</a:t>
            </a:r>
            <a:r>
              <a:rPr lang="ja-JP" altLang="en-US" sz="569" kern="0" dirty="0">
                <a:latin typeface="ＭＳ 明朝" panose="02020609040205080304" pitchFamily="17" charset="-128"/>
                <a:ea typeface="ＭＳ 明朝" panose="02020609040205080304" pitchFamily="17" charset="-128"/>
              </a:rPr>
              <a:t>など</a:t>
            </a:r>
            <a:r>
              <a:rPr kumimoji="0" lang="ja-JP" altLang="en-US" sz="569" kern="0" dirty="0">
                <a:latin typeface="ＭＳ 明朝" panose="02020609040205080304" pitchFamily="17" charset="-128"/>
                <a:ea typeface="ＭＳ 明朝" panose="02020609040205080304" pitchFamily="17" charset="-128"/>
              </a:rPr>
              <a:t>本に親しみやすくなる活動をしています。また、ＰＴＡ主催で選書会も実施しており、</a:t>
            </a:r>
            <a:r>
              <a:rPr lang="ja-JP" altLang="en-US" sz="569" kern="0" dirty="0">
                <a:latin typeface="ＭＳ 明朝" panose="02020609040205080304" pitchFamily="17" charset="-128"/>
                <a:ea typeface="ＭＳ 明朝" panose="02020609040205080304" pitchFamily="17" charset="-128"/>
              </a:rPr>
              <a:t>児童が自分で</a:t>
            </a:r>
            <a:r>
              <a:rPr kumimoji="0" lang="ja-JP" altLang="en-US" sz="569" kern="0" dirty="0">
                <a:latin typeface="ＭＳ 明朝" panose="02020609040205080304" pitchFamily="17" charset="-128"/>
                <a:ea typeface="ＭＳ 明朝" panose="02020609040205080304" pitchFamily="17" charset="-128"/>
              </a:rPr>
              <a:t>新しい本を選ぶ</a:t>
            </a:r>
            <a:r>
              <a:rPr lang="ja-JP" altLang="en-US" sz="569" kern="0" dirty="0">
                <a:latin typeface="ＭＳ 明朝" panose="02020609040205080304" pitchFamily="17" charset="-128"/>
                <a:ea typeface="ＭＳ 明朝" panose="02020609040205080304" pitchFamily="17" charset="-128"/>
              </a:rPr>
              <a:t>など、今後もたくさんの児童</a:t>
            </a:r>
            <a:r>
              <a:rPr kumimoji="0" lang="ja-JP" altLang="en-US" sz="569" kern="0" dirty="0">
                <a:latin typeface="ＭＳ 明朝" panose="02020609040205080304" pitchFamily="17" charset="-128"/>
                <a:ea typeface="ＭＳ 明朝" panose="02020609040205080304" pitchFamily="17" charset="-128"/>
              </a:rPr>
              <a:t>が本に親しめる環境を充実させていきたいと思います。</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solidFill>
                <a:srgbClr val="FF0000"/>
              </a:solidFill>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②　話す・聞く力の向上</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アンケート②の話すことは８５％の児童が「できる・だいたいできる」</a:t>
            </a:r>
            <a:r>
              <a:rPr lang="ja-JP" altLang="en-US" sz="569" kern="0" dirty="0">
                <a:latin typeface="ＭＳ 明朝" panose="02020609040205080304" pitchFamily="17" charset="-128"/>
                <a:ea typeface="ＭＳ 明朝" panose="02020609040205080304" pitchFamily="17" charset="-128"/>
              </a:rPr>
              <a:t>と回答する結果となりました。しかし、１５％の児童は自分の考えを話すことに対して消極的であると考えられます。そのため、授業の中で自分の考えを話す必然性が生まれる授業の構築し、つねに授業改善に努めていきます。</a:t>
            </a:r>
            <a:r>
              <a:rPr kumimoji="0" lang="ja-JP" altLang="en-US" sz="569" kern="0" dirty="0">
                <a:latin typeface="ＭＳ 明朝" panose="02020609040205080304" pitchFamily="17" charset="-128"/>
                <a:ea typeface="ＭＳ 明朝" panose="02020609040205080304" pitchFamily="17" charset="-128"/>
              </a:rPr>
              <a:t>アンケート③の聞くこと</a:t>
            </a:r>
            <a:r>
              <a:rPr lang="ja-JP" altLang="en-US" sz="569" kern="0" dirty="0">
                <a:latin typeface="ＭＳ 明朝" panose="02020609040205080304" pitchFamily="17" charset="-128"/>
                <a:ea typeface="ＭＳ 明朝" panose="02020609040205080304" pitchFamily="17" charset="-128"/>
              </a:rPr>
              <a:t>も</a:t>
            </a:r>
            <a:r>
              <a:rPr kumimoji="0" lang="ja-JP" altLang="en-US" sz="569" kern="0" dirty="0">
                <a:latin typeface="ＭＳ 明朝" panose="02020609040205080304" pitchFamily="17" charset="-128"/>
                <a:ea typeface="ＭＳ 明朝" panose="02020609040205080304" pitchFamily="17" charset="-128"/>
              </a:rPr>
              <a:t>高い水準を維持しています。今後も友達のよい意見を逃さず聞けるように指導していきたいと思います。</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③　家庭学習の習慣化</a:t>
            </a:r>
            <a:endParaRPr kumimoji="0" lang="en-US" altLang="ja-JP" sz="569" u="sng"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アンケート⑥の「家庭学習をすることができているか」の項目では、</a:t>
            </a:r>
            <a:r>
              <a:rPr lang="ja-JP" altLang="en-US" sz="569" kern="0" dirty="0">
                <a:latin typeface="ＭＳ 明朝" panose="02020609040205080304" pitchFamily="17" charset="-128"/>
                <a:ea typeface="ＭＳ 明朝" panose="02020609040205080304" pitchFamily="17" charset="-128"/>
              </a:rPr>
              <a:t>児童</a:t>
            </a:r>
            <a:r>
              <a:rPr kumimoji="0" lang="ja-JP" altLang="en-US" sz="569" kern="0" dirty="0">
                <a:latin typeface="ＭＳ 明朝" panose="02020609040205080304" pitchFamily="17" charset="-128"/>
                <a:ea typeface="ＭＳ 明朝" panose="02020609040205080304" pitchFamily="17" charset="-128"/>
              </a:rPr>
              <a:t>と保護者との結果に少し差がある回答となりました。児童によっては宿題で手いっぱいになっていることもあり、自主的な学習まで行えていない状況があると考えられます。自ら学ぶ大切さを学校でも指導していきたいと思います。</a:t>
            </a:r>
            <a:endParaRPr kumimoji="0" lang="en-US" altLang="ja-JP" sz="569" kern="0" dirty="0">
              <a:latin typeface="ＭＳ 明朝" panose="02020609040205080304" pitchFamily="17" charset="-128"/>
              <a:ea typeface="ＭＳ 明朝" panose="02020609040205080304" pitchFamily="17" charset="-128"/>
            </a:endParaRPr>
          </a:p>
        </p:txBody>
      </p:sp>
      <p:sp>
        <p:nvSpPr>
          <p:cNvPr id="14" name="Rectangle 11">
            <a:extLst>
              <a:ext uri="{FF2B5EF4-FFF2-40B4-BE49-F238E27FC236}">
                <a16:creationId xmlns:a16="http://schemas.microsoft.com/office/drawing/2014/main" id="{9E34B269-A3BB-2E27-A617-0B3B6550004F}"/>
              </a:ext>
            </a:extLst>
          </p:cNvPr>
          <p:cNvSpPr>
            <a:spLocks noChangeArrowheads="1"/>
          </p:cNvSpPr>
          <p:nvPr/>
        </p:nvSpPr>
        <p:spPr bwMode="auto">
          <a:xfrm>
            <a:off x="3400986" y="4235902"/>
            <a:ext cx="2800319" cy="152018"/>
          </a:xfrm>
          <a:prstGeom prst="rect">
            <a:avLst/>
          </a:prstGeom>
          <a:solidFill>
            <a:srgbClr val="FFFFFF"/>
          </a:solidFill>
          <a:ln w="9525">
            <a:solidFill>
              <a:srgbClr val="000000"/>
            </a:solidFill>
            <a:miter lim="800000"/>
            <a:headEnd/>
            <a:tailEnd/>
          </a:ln>
        </p:spPr>
        <p:txBody>
          <a:bodyPr rot="0" vert="horz" wrap="square" lIns="60365" tIns="7223" rIns="60365" bIns="7223" anchor="ctr"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13" kern="100" dirty="0">
                <a:latin typeface="Century"/>
                <a:ea typeface="ＭＳ 明朝"/>
                <a:cs typeface="Times New Roman"/>
              </a:rPr>
              <a:t>「豊かな心・健やかな体」（アンケート番号⑧～⑮）</a:t>
            </a:r>
          </a:p>
        </p:txBody>
      </p:sp>
      <p:sp>
        <p:nvSpPr>
          <p:cNvPr id="15" name="AutoShape 9">
            <a:extLst>
              <a:ext uri="{FF2B5EF4-FFF2-40B4-BE49-F238E27FC236}">
                <a16:creationId xmlns:a16="http://schemas.microsoft.com/office/drawing/2014/main" id="{A69B8B3E-B5E5-E574-289D-BA138967B4CC}"/>
              </a:ext>
            </a:extLst>
          </p:cNvPr>
          <p:cNvSpPr>
            <a:spLocks noChangeArrowheads="1"/>
          </p:cNvSpPr>
          <p:nvPr/>
        </p:nvSpPr>
        <p:spPr bwMode="auto">
          <a:xfrm>
            <a:off x="3206295" y="4472395"/>
            <a:ext cx="3276278" cy="2270542"/>
          </a:xfrm>
          <a:prstGeom prst="foldedCorner">
            <a:avLst>
              <a:gd name="adj" fmla="val 3488"/>
            </a:avLst>
          </a:prstGeom>
          <a:solidFill>
            <a:srgbClr val="FFFFFF"/>
          </a:solidFill>
          <a:ln w="9525">
            <a:solidFill>
              <a:srgbClr val="000000"/>
            </a:solidFill>
            <a:round/>
            <a:headEnd/>
            <a:tailEnd/>
          </a:ln>
        </p:spPr>
        <p:txBody>
          <a:bodyPr rot="0" vert="horz" wrap="square" lIns="60365" tIns="7223" rIns="60365" bIns="7223" anchor="t"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742950">
              <a:lnSpc>
                <a:spcPts val="650"/>
              </a:lnSpc>
              <a:defRPr/>
            </a:pPr>
            <a:r>
              <a:rPr kumimoji="0" lang="ja-JP" altLang="ja-JP" sz="569" u="sng" kern="0" dirty="0">
                <a:latin typeface="ＭＳ 明朝" panose="02020609040205080304" pitchFamily="17" charset="-128"/>
                <a:ea typeface="ＭＳ 明朝" panose="02020609040205080304" pitchFamily="17" charset="-128"/>
              </a:rPr>
              <a:t>①　</a:t>
            </a:r>
            <a:r>
              <a:rPr kumimoji="0" lang="ja-JP" altLang="en-US" sz="569" u="sng" kern="0" dirty="0">
                <a:latin typeface="ＭＳ 明朝" panose="02020609040205080304" pitchFamily="17" charset="-128"/>
                <a:ea typeface="ＭＳ 明朝" panose="02020609040205080304" pitchFamily="17" charset="-128"/>
              </a:rPr>
              <a:t>自己肯定感の育成</a:t>
            </a:r>
            <a:endParaRPr kumimoji="0" lang="ja-JP"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アンケート⑫の「自分にはよいところがあると思うか」の項目は、「そう思う・大体そう思う」と</a:t>
            </a:r>
            <a:r>
              <a:rPr lang="ja-JP" altLang="en-US" sz="569" kern="0" dirty="0">
                <a:latin typeface="ＭＳ 明朝" panose="02020609040205080304" pitchFamily="17" charset="-128"/>
                <a:ea typeface="ＭＳ 明朝" panose="02020609040205080304" pitchFamily="17" charset="-128"/>
              </a:rPr>
              <a:t>回答した</a:t>
            </a:r>
            <a:r>
              <a:rPr kumimoji="0" lang="ja-JP" altLang="en-US" sz="569" kern="0" dirty="0">
                <a:latin typeface="ＭＳ 明朝" panose="02020609040205080304" pitchFamily="17" charset="-128"/>
                <a:ea typeface="ＭＳ 明朝" panose="02020609040205080304" pitchFamily="17" charset="-128"/>
              </a:rPr>
              <a:t>児童は</a:t>
            </a:r>
            <a:r>
              <a:rPr lang="ja-JP" altLang="en-US" sz="569" kern="0" dirty="0">
                <a:latin typeface="ＭＳ 明朝" panose="02020609040205080304" pitchFamily="17" charset="-128"/>
                <a:ea typeface="ＭＳ 明朝" panose="02020609040205080304" pitchFamily="17" charset="-128"/>
              </a:rPr>
              <a:t>８２</a:t>
            </a:r>
            <a:r>
              <a:rPr kumimoji="0" lang="ja-JP" altLang="en-US" sz="569" kern="0" dirty="0">
                <a:latin typeface="ＭＳ 明朝" panose="02020609040205080304" pitchFamily="17" charset="-128"/>
                <a:ea typeface="ＭＳ 明朝" panose="02020609040205080304" pitchFamily="17" charset="-128"/>
              </a:rPr>
              <a:t>％でした。</a:t>
            </a:r>
            <a:r>
              <a:rPr lang="ja-JP" altLang="en-US" sz="569" kern="0" dirty="0">
                <a:latin typeface="ＭＳ 明朝" panose="02020609040205080304" pitchFamily="17" charset="-128"/>
                <a:ea typeface="ＭＳ 明朝" panose="02020609040205080304" pitchFamily="17" charset="-128"/>
              </a:rPr>
              <a:t>教職員からもよいところはたくさん褒めるようにしています。小学校で高めた自己肯定感を、今後、社会の中で高めていけるように、「できていることは褒める」「できていないことはサポートし、できるようにしていく」を徹底したいと考えています。</a:t>
            </a:r>
            <a:endParaRPr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solidFill>
                <a:srgbClr val="FF0000"/>
              </a:solidFill>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②　自己効力感の育成</a:t>
            </a:r>
            <a:endParaRPr kumimoji="0" lang="en-US" altLang="ja-JP" sz="569" u="sng"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solidFill>
                  <a:srgbClr val="FF0000"/>
                </a:solidFill>
                <a:latin typeface="ＭＳ 明朝" panose="02020609040205080304" pitchFamily="17" charset="-128"/>
                <a:ea typeface="ＭＳ 明朝" panose="02020609040205080304" pitchFamily="17" charset="-128"/>
              </a:rPr>
              <a:t>　</a:t>
            </a:r>
            <a:r>
              <a:rPr lang="ja-JP" altLang="ja-JP" sz="569" dirty="0">
                <a:latin typeface="ＭＳ 明朝" panose="02020609040205080304" pitchFamily="17" charset="-128"/>
                <a:ea typeface="ＭＳ 明朝" panose="02020609040205080304" pitchFamily="17" charset="-128"/>
              </a:rPr>
              <a:t>アンケート⑬の「難しいことでも失敗を恐れないで挑戦しているか」の項目</a:t>
            </a:r>
            <a:r>
              <a:rPr lang="ja-JP" altLang="en-US" sz="569" dirty="0">
                <a:latin typeface="ＭＳ 明朝" panose="02020609040205080304" pitchFamily="17" charset="-128"/>
                <a:ea typeface="ＭＳ 明朝" panose="02020609040205080304" pitchFamily="17" charset="-128"/>
              </a:rPr>
              <a:t>について、児童は普段の学校生活の中に挑戦する機会があります。学校ではそういった場面を意図的にたくさん作り、仲間と共に挑戦・協力し、頑張ったことへの達成感を味わうことで、自信をもって次の課題に向かうように指導しています。今後も挑戦する場を設け、自分の力が発揮できるように指導していきたいと考えています。</a:t>
            </a:r>
            <a:endParaRPr lang="en-US" altLang="ja-JP" sz="569"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③</a:t>
            </a:r>
            <a:r>
              <a:rPr kumimoji="0" lang="ja-JP" altLang="ja-JP" sz="569" u="sng" kern="0" dirty="0">
                <a:latin typeface="ＭＳ 明朝" panose="02020609040205080304" pitchFamily="17" charset="-128"/>
                <a:ea typeface="ＭＳ 明朝" panose="02020609040205080304" pitchFamily="17" charset="-128"/>
              </a:rPr>
              <a:t>　</a:t>
            </a:r>
            <a:r>
              <a:rPr kumimoji="0" lang="ja-JP" altLang="en-US" sz="569" u="sng" kern="0" dirty="0">
                <a:latin typeface="ＭＳ 明朝" panose="02020609040205080304" pitchFamily="17" charset="-128"/>
                <a:ea typeface="ＭＳ 明朝" panose="02020609040205080304" pitchFamily="17" charset="-128"/>
              </a:rPr>
              <a:t>楽しい学校</a:t>
            </a:r>
            <a:endParaRPr kumimoji="0" lang="en-US" altLang="ja-JP" sz="569" u="sng"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⑧の「学校に楽しく通うことができているか」の項目は、９０％の児童が肯定的な回答をしています。今後も、より安心・安全な場所になれるよう一層努力すると共に、否定的な回答をしている児童に対しても、楽しく安全な場所になるようにしていきたいと思います。</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④　基本的生活習慣の確立</a:t>
            </a:r>
            <a:endParaRPr kumimoji="0" lang="en-US" altLang="ja-JP" sz="569" u="sng"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アンケート⑪の「早寝・早起き・朝ごはん」の項目を見ると、児童・保護者共に「できる・大体できている」と</a:t>
            </a:r>
            <a:r>
              <a:rPr lang="ja-JP" altLang="en-US" sz="569" kern="0" dirty="0">
                <a:latin typeface="ＭＳ 明朝" panose="02020609040205080304" pitchFamily="17" charset="-128"/>
                <a:ea typeface="ＭＳ 明朝" panose="02020609040205080304" pitchFamily="17" charset="-128"/>
              </a:rPr>
              <a:t>回答して</a:t>
            </a:r>
            <a:r>
              <a:rPr kumimoji="0" lang="ja-JP" altLang="en-US" sz="569" kern="0" dirty="0">
                <a:latin typeface="ＭＳ 明朝" panose="02020609040205080304" pitchFamily="17" charset="-128"/>
                <a:ea typeface="ＭＳ 明朝" panose="02020609040205080304" pitchFamily="17" charset="-128"/>
              </a:rPr>
              <a:t>います。</a:t>
            </a:r>
            <a:r>
              <a:rPr lang="ja-JP" altLang="en-US" sz="569" kern="0" dirty="0">
                <a:latin typeface="ＭＳ 明朝" panose="02020609040205080304" pitchFamily="17" charset="-128"/>
                <a:ea typeface="ＭＳ 明朝" panose="02020609040205080304" pitchFamily="17" charset="-128"/>
              </a:rPr>
              <a:t>規則正しい生活や食事は成長期の児童にとって非常に大切です。学校では夏休み明けに「さわやか週間」を設け、自分の生活習慣を見直す期間としています。今後も自分の生活を見直し、健康的に過ごせるように規則正しい生活を続けてほしいと考えています。</a:t>
            </a:r>
            <a:endParaRPr kumimoji="0" lang="ja-JP" altLang="ja-JP" sz="569" kern="0" dirty="0">
              <a:latin typeface="ＭＳ 明朝" panose="02020609040205080304" pitchFamily="17" charset="-128"/>
              <a:ea typeface="ＭＳ 明朝" panose="02020609040205080304" pitchFamily="17" charset="-128"/>
            </a:endParaRPr>
          </a:p>
        </p:txBody>
      </p:sp>
      <p:sp>
        <p:nvSpPr>
          <p:cNvPr id="16" name="Rectangle 13">
            <a:extLst>
              <a:ext uri="{FF2B5EF4-FFF2-40B4-BE49-F238E27FC236}">
                <a16:creationId xmlns:a16="http://schemas.microsoft.com/office/drawing/2014/main" id="{60FA703C-844F-0357-BBA1-DB9B2AC427EE}"/>
              </a:ext>
            </a:extLst>
          </p:cNvPr>
          <p:cNvSpPr>
            <a:spLocks noChangeArrowheads="1"/>
          </p:cNvSpPr>
          <p:nvPr/>
        </p:nvSpPr>
        <p:spPr bwMode="auto">
          <a:xfrm flipV="1">
            <a:off x="6775154" y="4232501"/>
            <a:ext cx="2905900" cy="152018"/>
          </a:xfrm>
          <a:prstGeom prst="rect">
            <a:avLst/>
          </a:prstGeom>
          <a:solidFill>
            <a:srgbClr val="FFFFFF"/>
          </a:solidFill>
          <a:ln w="9525">
            <a:solidFill>
              <a:srgbClr val="000000"/>
            </a:solidFill>
            <a:miter lim="800000"/>
            <a:headEnd/>
            <a:tailEnd/>
          </a:ln>
        </p:spPr>
        <p:txBody>
          <a:bodyPr rot="0" vert="horz" wrap="square" lIns="60365" tIns="7223" rIns="60365" bIns="7223" anchor="ctr"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813" kern="100" dirty="0">
                <a:latin typeface="Century"/>
                <a:ea typeface="ＭＳ 明朝"/>
                <a:cs typeface="Times New Roman"/>
              </a:rPr>
              <a:t>「学校・家庭・地域との連携」（アンケート番号⑯～⑳）</a:t>
            </a:r>
          </a:p>
        </p:txBody>
      </p:sp>
      <p:sp>
        <p:nvSpPr>
          <p:cNvPr id="17" name="AutoShape 10">
            <a:extLst>
              <a:ext uri="{FF2B5EF4-FFF2-40B4-BE49-F238E27FC236}">
                <a16:creationId xmlns:a16="http://schemas.microsoft.com/office/drawing/2014/main" id="{828A9E63-3C12-50AC-0FDE-FDC7EA067CA4}"/>
              </a:ext>
            </a:extLst>
          </p:cNvPr>
          <p:cNvSpPr>
            <a:spLocks noChangeArrowheads="1"/>
          </p:cNvSpPr>
          <p:nvPr/>
        </p:nvSpPr>
        <p:spPr bwMode="auto">
          <a:xfrm>
            <a:off x="6699706" y="4472395"/>
            <a:ext cx="3056797" cy="2254800"/>
          </a:xfrm>
          <a:prstGeom prst="foldedCorner">
            <a:avLst>
              <a:gd name="adj" fmla="val 2656"/>
            </a:avLst>
          </a:prstGeom>
          <a:solidFill>
            <a:schemeClr val="bg1"/>
          </a:solidFill>
          <a:ln w="9525">
            <a:solidFill>
              <a:srgbClr val="000000"/>
            </a:solidFill>
            <a:round/>
            <a:headEnd/>
            <a:tailEnd/>
          </a:ln>
        </p:spPr>
        <p:txBody>
          <a:bodyPr rot="0" vert="horz" wrap="square" lIns="60365" tIns="0" rIns="60365" bIns="0" anchor="t" anchorCtr="0"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742950">
              <a:lnSpc>
                <a:spcPts val="650"/>
              </a:lnSpc>
              <a:defRPr/>
            </a:pPr>
            <a:r>
              <a:rPr lang="ja-JP" altLang="en-US" sz="488" dirty="0">
                <a:solidFill>
                  <a:srgbClr val="FF0000"/>
                </a:solidFill>
                <a:latin typeface="ＭＳ 明朝" panose="02020609040205080304" pitchFamily="17" charset="-128"/>
                <a:ea typeface="ＭＳ 明朝" panose="02020609040205080304" pitchFamily="17" charset="-128"/>
              </a:rPr>
              <a:t>　</a:t>
            </a:r>
            <a:r>
              <a:rPr kumimoji="0" lang="ja-JP" altLang="en-US" sz="569" kern="0" dirty="0">
                <a:latin typeface="ＭＳ 明朝" panose="02020609040205080304" pitchFamily="17" charset="-128"/>
                <a:ea typeface="ＭＳ 明朝" panose="02020609040205080304" pitchFamily="17" charset="-128"/>
              </a:rPr>
              <a:t>日頃から様々な取組に対し、地域やＰＴＡの方々にご協力いただきありがとうございます。</a:t>
            </a:r>
            <a:endParaRPr kumimoji="0" lang="ja-JP"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ja-JP" sz="569" u="sng" kern="0" dirty="0">
                <a:latin typeface="ＭＳ 明朝" panose="02020609040205080304" pitchFamily="17" charset="-128"/>
                <a:ea typeface="ＭＳ 明朝" panose="02020609040205080304" pitchFamily="17" charset="-128"/>
              </a:rPr>
              <a:t>①　</a:t>
            </a:r>
            <a:r>
              <a:rPr kumimoji="0" lang="ja-JP" altLang="en-US" sz="569" u="sng" kern="0" dirty="0">
                <a:latin typeface="ＭＳ 明朝" panose="02020609040205080304" pitchFamily="17" charset="-128"/>
                <a:ea typeface="ＭＳ 明朝" panose="02020609040205080304" pitchFamily="17" charset="-128"/>
              </a:rPr>
              <a:t>家庭・地域と連携</a:t>
            </a:r>
            <a:endParaRPr kumimoji="0" lang="ja-JP"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en-US" altLang="ja-JP" sz="569" kern="0" dirty="0">
                <a:latin typeface="ＭＳ 明朝" panose="02020609040205080304" pitchFamily="17" charset="-128"/>
                <a:ea typeface="ＭＳ 明朝" panose="02020609040205080304" pitchFamily="17" charset="-128"/>
              </a:rPr>
              <a:t> </a:t>
            </a:r>
            <a:r>
              <a:rPr kumimoji="0" lang="ja-JP" altLang="en-US" sz="569" kern="0" dirty="0">
                <a:latin typeface="ＭＳ 明朝" panose="02020609040205080304" pitchFamily="17" charset="-128"/>
                <a:ea typeface="ＭＳ 明朝" panose="02020609040205080304" pitchFamily="17" charset="-128"/>
              </a:rPr>
              <a:t>アンケート⑲の「お家の人や地域の人からほめられることはあるか」では、多くの児童・保護者が「そう思う・大体そう思う」と回答しています。アンケート⑦の「授業や学校生活の中で頑張ったことを先生はほめてくれますか」</a:t>
            </a:r>
            <a:r>
              <a:rPr lang="ja-JP" altLang="en-US" sz="569" kern="0" dirty="0">
                <a:latin typeface="ＭＳ 明朝" panose="02020609040205080304" pitchFamily="17" charset="-128"/>
                <a:ea typeface="ＭＳ 明朝" panose="02020609040205080304" pitchFamily="17" charset="-128"/>
              </a:rPr>
              <a:t>も８６％の児童が肯定的な回答をしています。今後も良いことはしっかり褒め、頑張ってほしいことも的確にアドバイスしながら指導していきたいと考えています。児童の状況を正確に把握し、保護者の方と一緒に指導をしていくことが、今後の児童の成長につながっていくことだと考えています。</a:t>
            </a:r>
            <a:endParaRPr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u="sng" kern="0" dirty="0">
                <a:latin typeface="ＭＳ 明朝" panose="02020609040205080304" pitchFamily="17" charset="-128"/>
                <a:ea typeface="ＭＳ 明朝" panose="02020609040205080304" pitchFamily="17" charset="-128"/>
              </a:rPr>
              <a:t>②　あいさつ</a:t>
            </a:r>
            <a:endParaRPr kumimoji="0" lang="en-US" altLang="ja-JP" sz="569" u="sng"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　アンケート⑩のあいさつについては、</a:t>
            </a:r>
            <a:r>
              <a:rPr lang="ja-JP" altLang="en-US" sz="569" kern="0" dirty="0">
                <a:latin typeface="ＭＳ 明朝" panose="02020609040205080304" pitchFamily="17" charset="-128"/>
                <a:ea typeface="ＭＳ 明朝" panose="02020609040205080304" pitchFamily="17" charset="-128"/>
              </a:rPr>
              <a:t>多くの</a:t>
            </a:r>
            <a:endParaRPr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lang="ja-JP" altLang="en-US" sz="569" kern="0" dirty="0">
                <a:latin typeface="ＭＳ 明朝" panose="02020609040205080304" pitchFamily="17" charset="-128"/>
                <a:ea typeface="ＭＳ 明朝" panose="02020609040205080304" pitchFamily="17" charset="-128"/>
              </a:rPr>
              <a:t>児童・保護者の方が肯定的な回答をしています。</a:t>
            </a:r>
            <a:endParaRPr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登校時や下校時に見守り隊などの地域の方、保</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護者の方に見ていただき、優しい声掛けがたく</a:t>
            </a:r>
            <a:endParaRPr kumimoji="0"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dirty="0">
                <a:latin typeface="ＭＳ 明朝" panose="02020609040205080304" pitchFamily="17" charset="-128"/>
                <a:ea typeface="ＭＳ 明朝" panose="02020609040205080304" pitchFamily="17" charset="-128"/>
              </a:rPr>
              <a:t>さんあることで児童が安心して</a:t>
            </a:r>
            <a:r>
              <a:rPr lang="ja-JP" altLang="en-US" sz="569" kern="0" dirty="0">
                <a:latin typeface="ＭＳ 明朝" panose="02020609040205080304" pitchFamily="17" charset="-128"/>
                <a:ea typeface="ＭＳ 明朝" panose="02020609040205080304" pitchFamily="17" charset="-128"/>
              </a:rPr>
              <a:t>過ごせていると</a:t>
            </a:r>
            <a:endParaRPr lang="en-US" altLang="ja-JP" sz="569" kern="0" dirty="0">
              <a:latin typeface="ＭＳ 明朝" panose="02020609040205080304" pitchFamily="17" charset="-128"/>
              <a:ea typeface="ＭＳ 明朝" panose="02020609040205080304" pitchFamily="17" charset="-128"/>
            </a:endParaRPr>
          </a:p>
          <a:p>
            <a:pPr defTabSz="742950">
              <a:lnSpc>
                <a:spcPts val="650"/>
              </a:lnSpc>
              <a:defRPr/>
            </a:pPr>
            <a:r>
              <a:rPr kumimoji="0" lang="ja-JP" altLang="en-US" sz="569" kern="0">
                <a:latin typeface="ＭＳ 明朝" panose="02020609040205080304" pitchFamily="17" charset="-128"/>
                <a:ea typeface="ＭＳ 明朝" panose="02020609040205080304" pitchFamily="17" charset="-128"/>
              </a:rPr>
              <a:t>思います</a:t>
            </a:r>
            <a:r>
              <a:rPr kumimoji="0" lang="ja-JP" altLang="en-US" sz="569" kern="0" dirty="0">
                <a:latin typeface="ＭＳ 明朝" panose="02020609040205080304" pitchFamily="17" charset="-128"/>
                <a:ea typeface="ＭＳ 明朝" panose="02020609040205080304" pitchFamily="17" charset="-128"/>
              </a:rPr>
              <a:t>。引き続きよろしくお願いいたします。</a:t>
            </a:r>
            <a:endParaRPr kumimoji="0" lang="en-US" altLang="ja-JP" sz="569" kern="0" dirty="0">
              <a:latin typeface="ＭＳ 明朝" panose="02020609040205080304" pitchFamily="17" charset="-128"/>
              <a:ea typeface="ＭＳ 明朝" panose="02020609040205080304" pitchFamily="17" charset="-128"/>
            </a:endParaRPr>
          </a:p>
        </p:txBody>
      </p:sp>
      <p:sp>
        <p:nvSpPr>
          <p:cNvPr id="18" name="テキスト ボックス 17">
            <a:extLst>
              <a:ext uri="{FF2B5EF4-FFF2-40B4-BE49-F238E27FC236}">
                <a16:creationId xmlns:a16="http://schemas.microsoft.com/office/drawing/2014/main" id="{DAA8DF61-4C12-51C9-54BF-83C53C8D1032}"/>
              </a:ext>
            </a:extLst>
          </p:cNvPr>
          <p:cNvSpPr txBox="1"/>
          <p:nvPr/>
        </p:nvSpPr>
        <p:spPr>
          <a:xfrm>
            <a:off x="-7504" y="0"/>
            <a:ext cx="4413989" cy="261610"/>
          </a:xfrm>
          <a:prstGeom prst="rect">
            <a:avLst/>
          </a:prstGeom>
          <a:noFill/>
        </p:spPr>
        <p:txBody>
          <a:bodyPr wrap="square" rtlCol="0">
            <a:spAutoFit/>
          </a:bodyPr>
          <a:lstStyle/>
          <a:p>
            <a:r>
              <a:rPr lang="ja-JP" altLang="en-US" sz="650" dirty="0"/>
              <a:t>保護者の皆様　地域の皆様　</a:t>
            </a:r>
            <a:r>
              <a:rPr lang="ja-JP" altLang="en-US" sz="1100" dirty="0"/>
              <a:t>令和８年度学校評価（前期）結果について</a:t>
            </a:r>
            <a:endParaRPr lang="ja-JP" altLang="en-US" sz="650" dirty="0"/>
          </a:p>
        </p:txBody>
      </p:sp>
      <p:sp>
        <p:nvSpPr>
          <p:cNvPr id="19" name="テキスト ボックス 18">
            <a:extLst>
              <a:ext uri="{FF2B5EF4-FFF2-40B4-BE49-F238E27FC236}">
                <a16:creationId xmlns:a16="http://schemas.microsoft.com/office/drawing/2014/main" id="{B7DA7AC0-1A6A-0583-5A1D-050AD7AECC5F}"/>
              </a:ext>
            </a:extLst>
          </p:cNvPr>
          <p:cNvSpPr txBox="1"/>
          <p:nvPr/>
        </p:nvSpPr>
        <p:spPr>
          <a:xfrm>
            <a:off x="728101" y="228633"/>
            <a:ext cx="7406892" cy="461665"/>
          </a:xfrm>
          <a:prstGeom prst="rect">
            <a:avLst/>
          </a:prstGeom>
          <a:noFill/>
        </p:spPr>
        <p:txBody>
          <a:bodyPr wrap="square" rtlCol="0">
            <a:spAutoFit/>
          </a:bodyPr>
          <a:lstStyle/>
          <a:p>
            <a:r>
              <a:rPr lang="ja-JP" altLang="en-US" sz="800" dirty="0"/>
              <a:t>平素より本校の教育にご理解、ご協力をいただきありがとうございます。学校評価にたくさんの方からご回答をいただき、ありがとうございます。アンケートの結果とともに分析結果についてご報告します。</a:t>
            </a:r>
            <a:endParaRPr lang="en-US" altLang="ja-JP" sz="800" dirty="0"/>
          </a:p>
          <a:p>
            <a:endParaRPr lang="ja-JP" altLang="en-US" sz="800" dirty="0"/>
          </a:p>
        </p:txBody>
      </p:sp>
      <p:sp>
        <p:nvSpPr>
          <p:cNvPr id="20" name="テキスト ボックス 19">
            <a:extLst>
              <a:ext uri="{FF2B5EF4-FFF2-40B4-BE49-F238E27FC236}">
                <a16:creationId xmlns:a16="http://schemas.microsoft.com/office/drawing/2014/main" id="{FBA6FD84-304D-B7AC-EDF9-6AB42272B6D5}"/>
              </a:ext>
            </a:extLst>
          </p:cNvPr>
          <p:cNvSpPr txBox="1"/>
          <p:nvPr/>
        </p:nvSpPr>
        <p:spPr>
          <a:xfrm>
            <a:off x="728101" y="584547"/>
            <a:ext cx="7974637" cy="338554"/>
          </a:xfrm>
          <a:prstGeom prst="rect">
            <a:avLst/>
          </a:prstGeom>
          <a:noFill/>
          <a:ln w="15875" cmpd="thickThin">
            <a:solidFill>
              <a:schemeClr val="tx1"/>
            </a:solidFill>
            <a:bevel/>
          </a:ln>
        </p:spPr>
        <p:txBody>
          <a:bodyPr wrap="square" rtlCol="0">
            <a:spAutoFit/>
          </a:bodyPr>
          <a:lstStyle/>
          <a:p>
            <a:r>
              <a:rPr lang="ja-JP" altLang="en-US" sz="800" dirty="0"/>
              <a:t>学校教育目標　　「自分の良さを生かし、夢に向かって、挑戦し続ける子どもの育成」　～ひとりひとりが力を合わせ　明るくたくましく伸びていく　新林の子ども～</a:t>
            </a:r>
          </a:p>
          <a:p>
            <a:r>
              <a:rPr lang="ja-JP" altLang="en-US" sz="800" dirty="0"/>
              <a:t>重点目標　　　　◎自分の良いところを知り、自信をもって行動する。　　◎あきらめずに最後までやりきる。　</a:t>
            </a:r>
          </a:p>
        </p:txBody>
      </p:sp>
      <p:sp>
        <p:nvSpPr>
          <p:cNvPr id="21" name="テキスト ボックス 20">
            <a:extLst>
              <a:ext uri="{FF2B5EF4-FFF2-40B4-BE49-F238E27FC236}">
                <a16:creationId xmlns:a16="http://schemas.microsoft.com/office/drawing/2014/main" id="{7C8D81BC-E295-7C74-C0AA-E33EFFCAE06C}"/>
              </a:ext>
            </a:extLst>
          </p:cNvPr>
          <p:cNvSpPr txBox="1"/>
          <p:nvPr/>
        </p:nvSpPr>
        <p:spPr>
          <a:xfrm>
            <a:off x="8488082" y="130805"/>
            <a:ext cx="1268421" cy="292388"/>
          </a:xfrm>
          <a:prstGeom prst="rect">
            <a:avLst/>
          </a:prstGeom>
          <a:noFill/>
        </p:spPr>
        <p:txBody>
          <a:bodyPr wrap="square" rtlCol="0">
            <a:spAutoFit/>
          </a:bodyPr>
          <a:lstStyle/>
          <a:p>
            <a:pPr algn="r"/>
            <a:r>
              <a:rPr lang="ja-JP" altLang="en-US" sz="650" dirty="0"/>
              <a:t>令和８年９月</a:t>
            </a:r>
            <a:endParaRPr lang="en-US" altLang="ja-JP" sz="650" dirty="0"/>
          </a:p>
          <a:p>
            <a:pPr algn="r"/>
            <a:r>
              <a:rPr lang="ja-JP" altLang="en-US" sz="650" dirty="0"/>
              <a:t>新林小学校　校長　稲垣知裕</a:t>
            </a:r>
          </a:p>
        </p:txBody>
      </p:sp>
      <p:pic>
        <p:nvPicPr>
          <p:cNvPr id="3" name="図 2">
            <a:extLst>
              <a:ext uri="{FF2B5EF4-FFF2-40B4-BE49-F238E27FC236}">
                <a16:creationId xmlns:a16="http://schemas.microsoft.com/office/drawing/2014/main" id="{85B76E4E-8E67-EC65-2399-9F851C484DCA}"/>
              </a:ext>
            </a:extLst>
          </p:cNvPr>
          <p:cNvPicPr>
            <a:picLocks noChangeAspect="1"/>
          </p:cNvPicPr>
          <p:nvPr/>
        </p:nvPicPr>
        <p:blipFill>
          <a:blip r:embed="rId4"/>
          <a:stretch>
            <a:fillRect/>
          </a:stretch>
        </p:blipFill>
        <p:spPr>
          <a:xfrm>
            <a:off x="8415608" y="5356607"/>
            <a:ext cx="1160191" cy="1272760"/>
          </a:xfrm>
          <a:prstGeom prst="rect">
            <a:avLst/>
          </a:prstGeom>
        </p:spPr>
      </p:pic>
      <p:sp>
        <p:nvSpPr>
          <p:cNvPr id="8" name="角丸四角形 11">
            <a:extLst>
              <a:ext uri="{FF2B5EF4-FFF2-40B4-BE49-F238E27FC236}">
                <a16:creationId xmlns:a16="http://schemas.microsoft.com/office/drawing/2014/main" id="{0E56943F-1508-2343-27C5-C03B1734A78B}"/>
              </a:ext>
            </a:extLst>
          </p:cNvPr>
          <p:cNvSpPr/>
          <p:nvPr/>
        </p:nvSpPr>
        <p:spPr>
          <a:xfrm>
            <a:off x="3567617" y="1008179"/>
            <a:ext cx="435605" cy="1126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731" dirty="0"/>
              <a:t>児童</a:t>
            </a:r>
          </a:p>
        </p:txBody>
      </p:sp>
      <p:sp>
        <p:nvSpPr>
          <p:cNvPr id="9" name="角丸四角形 12">
            <a:extLst>
              <a:ext uri="{FF2B5EF4-FFF2-40B4-BE49-F238E27FC236}">
                <a16:creationId xmlns:a16="http://schemas.microsoft.com/office/drawing/2014/main" id="{FF139E64-CEB1-BFEC-5D01-5A812B4B799D}"/>
              </a:ext>
            </a:extLst>
          </p:cNvPr>
          <p:cNvSpPr/>
          <p:nvPr/>
        </p:nvSpPr>
        <p:spPr>
          <a:xfrm>
            <a:off x="5511424" y="1033592"/>
            <a:ext cx="1274284" cy="1223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731" dirty="0"/>
              <a:t>保護者・学校運営協議会</a:t>
            </a:r>
          </a:p>
        </p:txBody>
      </p:sp>
      <p:sp>
        <p:nvSpPr>
          <p:cNvPr id="11" name="角丸四角形 14">
            <a:extLst>
              <a:ext uri="{FF2B5EF4-FFF2-40B4-BE49-F238E27FC236}">
                <a16:creationId xmlns:a16="http://schemas.microsoft.com/office/drawing/2014/main" id="{7D5A089B-C2E8-D357-8676-AEFE24011787}"/>
              </a:ext>
            </a:extLst>
          </p:cNvPr>
          <p:cNvSpPr/>
          <p:nvPr/>
        </p:nvSpPr>
        <p:spPr>
          <a:xfrm>
            <a:off x="2677019" y="3858092"/>
            <a:ext cx="2208993" cy="127647"/>
          </a:xfrm>
          <a:prstGeom prst="roundRect">
            <a:avLst/>
          </a:prstGeom>
          <a:ln>
            <a:solidFill>
              <a:schemeClr val="tx2">
                <a:lumMod val="20000"/>
                <a:lumOff val="80000"/>
              </a:schemeClr>
            </a:solidFill>
          </a:ln>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488" dirty="0"/>
              <a:t>そう思う・　大体そう思う・　あまり・　思わない</a:t>
            </a:r>
          </a:p>
        </p:txBody>
      </p:sp>
      <p:sp>
        <p:nvSpPr>
          <p:cNvPr id="2" name="角丸四角形 14">
            <a:extLst>
              <a:ext uri="{FF2B5EF4-FFF2-40B4-BE49-F238E27FC236}">
                <a16:creationId xmlns:a16="http://schemas.microsoft.com/office/drawing/2014/main" id="{7C0415A9-7D91-DA6A-66D0-D9D6A9187FA3}"/>
              </a:ext>
            </a:extLst>
          </p:cNvPr>
          <p:cNvSpPr/>
          <p:nvPr/>
        </p:nvSpPr>
        <p:spPr>
          <a:xfrm>
            <a:off x="5031120" y="3852844"/>
            <a:ext cx="2208993" cy="127647"/>
          </a:xfrm>
          <a:prstGeom prst="roundRect">
            <a:avLst/>
          </a:prstGeom>
          <a:ln>
            <a:solidFill>
              <a:schemeClr val="tx2">
                <a:lumMod val="20000"/>
                <a:lumOff val="80000"/>
              </a:schemeClr>
            </a:solidFill>
          </a:ln>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488" dirty="0"/>
              <a:t>そう思う・　大体そう思う・　あまり・　思わない</a:t>
            </a:r>
          </a:p>
        </p:txBody>
      </p:sp>
      <p:pic>
        <p:nvPicPr>
          <p:cNvPr id="28" name="図 27">
            <a:extLst>
              <a:ext uri="{FF2B5EF4-FFF2-40B4-BE49-F238E27FC236}">
                <a16:creationId xmlns:a16="http://schemas.microsoft.com/office/drawing/2014/main" id="{45369A46-99D8-8A11-AA0D-624BE1510DF0}"/>
              </a:ext>
            </a:extLst>
          </p:cNvPr>
          <p:cNvPicPr>
            <a:picLocks noChangeAspect="1"/>
          </p:cNvPicPr>
          <p:nvPr/>
        </p:nvPicPr>
        <p:blipFill>
          <a:blip r:embed="rId5"/>
          <a:stretch>
            <a:fillRect/>
          </a:stretch>
        </p:blipFill>
        <p:spPr>
          <a:xfrm>
            <a:off x="7417274" y="988277"/>
            <a:ext cx="1882370" cy="2890030"/>
          </a:xfrm>
          <a:prstGeom prst="rect">
            <a:avLst/>
          </a:prstGeom>
        </p:spPr>
      </p:pic>
      <p:pic>
        <p:nvPicPr>
          <p:cNvPr id="25" name="図 24" descr="ダイアグラム&#10;&#10;AI によって生成されたコンテンツは間違っている可能性があります。">
            <a:extLst>
              <a:ext uri="{FF2B5EF4-FFF2-40B4-BE49-F238E27FC236}">
                <a16:creationId xmlns:a16="http://schemas.microsoft.com/office/drawing/2014/main" id="{2F99FA03-FC64-A1E4-56D8-0F0E3129368A}"/>
              </a:ext>
            </a:extLst>
          </p:cNvPr>
          <p:cNvPicPr>
            <a:picLocks noChangeAspect="1"/>
          </p:cNvPicPr>
          <p:nvPr/>
        </p:nvPicPr>
        <p:blipFill>
          <a:blip r:embed="rId6">
            <a:extLst>
              <a:ext uri="{28A0092B-C50C-407E-A947-70E740481C1C}">
                <a14:useLocalDpi xmlns:a14="http://schemas.microsoft.com/office/drawing/2010/main" val="0"/>
              </a:ext>
            </a:extLst>
          </a:blip>
          <a:srcRect l="37761" t="23073" r="26730" b="12074"/>
          <a:stretch/>
        </p:blipFill>
        <p:spPr>
          <a:xfrm>
            <a:off x="6868732" y="6123143"/>
            <a:ext cx="542192" cy="557024"/>
          </a:xfrm>
          <a:prstGeom prst="rect">
            <a:avLst/>
          </a:prstGeom>
        </p:spPr>
      </p:pic>
      <p:pic>
        <p:nvPicPr>
          <p:cNvPr id="27" name="図 26" descr="ダイアグラム&#10;&#10;AI によって生成されたコンテンツは間違っている可能性があります。">
            <a:extLst>
              <a:ext uri="{FF2B5EF4-FFF2-40B4-BE49-F238E27FC236}">
                <a16:creationId xmlns:a16="http://schemas.microsoft.com/office/drawing/2014/main" id="{339BB742-6FA5-4E03-1EFC-46729E35A281}"/>
              </a:ext>
            </a:extLst>
          </p:cNvPr>
          <p:cNvPicPr>
            <a:picLocks noChangeAspect="1"/>
          </p:cNvPicPr>
          <p:nvPr/>
        </p:nvPicPr>
        <p:blipFill>
          <a:blip r:embed="rId7">
            <a:extLst>
              <a:ext uri="{28A0092B-C50C-407E-A947-70E740481C1C}">
                <a14:useLocalDpi xmlns:a14="http://schemas.microsoft.com/office/drawing/2010/main" val="0"/>
              </a:ext>
            </a:extLst>
          </a:blip>
          <a:srcRect l="40603" t="26110" r="24687" b="14920"/>
          <a:stretch/>
        </p:blipFill>
        <p:spPr>
          <a:xfrm>
            <a:off x="7441535" y="6142192"/>
            <a:ext cx="589911" cy="563755"/>
          </a:xfrm>
          <a:prstGeom prst="rect">
            <a:avLst/>
          </a:prstGeom>
        </p:spPr>
      </p:pic>
      <p:sp>
        <p:nvSpPr>
          <p:cNvPr id="5" name="テキスト ボックス 4">
            <a:extLst>
              <a:ext uri="{FF2B5EF4-FFF2-40B4-BE49-F238E27FC236}">
                <a16:creationId xmlns:a16="http://schemas.microsoft.com/office/drawing/2014/main" id="{D460391A-7C99-B932-9338-28806985708A}"/>
              </a:ext>
            </a:extLst>
          </p:cNvPr>
          <p:cNvSpPr txBox="1"/>
          <p:nvPr/>
        </p:nvSpPr>
        <p:spPr>
          <a:xfrm>
            <a:off x="7014093" y="1033592"/>
            <a:ext cx="275392" cy="215444"/>
          </a:xfrm>
          <a:prstGeom prst="rect">
            <a:avLst/>
          </a:prstGeom>
          <a:noFill/>
          <a:ln>
            <a:noFill/>
          </a:ln>
        </p:spPr>
        <p:txBody>
          <a:bodyPr wrap="square" rtlCol="0">
            <a:spAutoFit/>
          </a:bodyPr>
          <a:lstStyle/>
          <a:p>
            <a:r>
              <a:rPr kumimoji="1" lang="ja-JP" altLang="en-US" sz="800" dirty="0">
                <a:latin typeface="BIZ UD明朝 Medium" panose="02020500000000000000" pitchFamily="17" charset="-128"/>
                <a:ea typeface="BIZ UD明朝 Medium" panose="02020500000000000000" pitchFamily="17" charset="-128"/>
              </a:rPr>
              <a:t>％</a:t>
            </a:r>
          </a:p>
        </p:txBody>
      </p:sp>
    </p:spTree>
    <p:extLst>
      <p:ext uri="{BB962C8B-B14F-4D97-AF65-F5344CB8AC3E}">
        <p14:creationId xmlns:p14="http://schemas.microsoft.com/office/powerpoint/2010/main" val="13481757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0AA00624D98404BB25B20B224F917EE" ma:contentTypeVersion="13" ma:contentTypeDescription="新しいドキュメントを作成します。" ma:contentTypeScope="" ma:versionID="801150dd67dd08a44adaeacc4c94c581">
  <xsd:schema xmlns:xsd="http://www.w3.org/2001/XMLSchema" xmlns:xs="http://www.w3.org/2001/XMLSchema" xmlns:p="http://schemas.microsoft.com/office/2006/metadata/properties" xmlns:ns2="8ddd7445-1653-481b-8913-d38761e99b56" xmlns:ns3="e4748604-e02f-451c-8813-6b3b53926344" targetNamespace="http://schemas.microsoft.com/office/2006/metadata/properties" ma:root="true" ma:fieldsID="29ee4828ffbc50bcd2748e1e3c49aed0" ns2:_="" ns3:_="">
    <xsd:import namespace="8ddd7445-1653-481b-8913-d38761e99b56"/>
    <xsd:import namespace="e4748604-e02f-451c-8813-6b3b5392634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dd7445-1653-481b-8913-d38761e99b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ba6bf9e7-106e-42c8-b998-ceef3d66c09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748604-e02f-451c-8813-6b3b5392634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767a346-95f4-42bf-98c0-f0b4b70b8642}" ma:internalName="TaxCatchAll" ma:showField="CatchAllData" ma:web="e4748604-e02f-451c-8813-6b3b5392634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4748604-e02f-451c-8813-6b3b53926344" xsi:nil="true"/>
    <lcf76f155ced4ddcb4097134ff3c332f xmlns="8ddd7445-1653-481b-8913-d38761e99b5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228F7CE-C5BB-405A-A037-81CE061485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dd7445-1653-481b-8913-d38761e99b56"/>
    <ds:schemaRef ds:uri="e4748604-e02f-451c-8813-6b3b539263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6EE475-6C18-4492-B027-DFEA487D9911}">
  <ds:schemaRefs>
    <ds:schemaRef ds:uri="http://schemas.microsoft.com/sharepoint/v3/contenttype/forms"/>
  </ds:schemaRefs>
</ds:datastoreItem>
</file>

<file path=customXml/itemProps3.xml><?xml version="1.0" encoding="utf-8"?>
<ds:datastoreItem xmlns:ds="http://schemas.openxmlformats.org/officeDocument/2006/customXml" ds:itemID="{50D9CC62-A331-4AD3-ACF5-C87ED3918DE5}">
  <ds:schemaRefs>
    <ds:schemaRef ds:uri="http://schemas.openxmlformats.org/package/2006/metadata/core-properties"/>
    <ds:schemaRef ds:uri="http://purl.org/dc/elements/1.1/"/>
    <ds:schemaRef ds:uri="8ddd7445-1653-481b-8913-d38761e99b56"/>
    <ds:schemaRef ds:uri="http://schemas.microsoft.com/office/2006/documentManagement/types"/>
    <ds:schemaRef ds:uri="http://schemas.microsoft.com/office/2006/metadata/properties"/>
    <ds:schemaRef ds:uri="http://purl.org/dc/terms/"/>
    <ds:schemaRef ds:uri="e4748604-e02f-451c-8813-6b3b53926344"/>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1290</TotalTime>
  <Words>1218</Words>
  <Application>Microsoft Office PowerPoint</Application>
  <PresentationFormat>A4 210 x 297 mm</PresentationFormat>
  <Paragraphs>46</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UD明朝 Medium</vt:lpstr>
      <vt:lpstr>ＭＳ 明朝</vt:lpstr>
      <vt:lpstr>Arial</vt:lpstr>
      <vt:lpstr>Calibri</vt:lpstr>
      <vt:lpstr>Calibri Light</vt:lpstr>
      <vt:lpstr>Century</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京都市教育委員会</dc:creator>
  <cp:lastModifiedBy>京都市教育委員会</cp:lastModifiedBy>
  <cp:revision>56</cp:revision>
  <cp:lastPrinted>2026-09-17T06:47:12Z</cp:lastPrinted>
  <dcterms:created xsi:type="dcterms:W3CDTF">2025-01-23T23:01:17Z</dcterms:created>
  <dcterms:modified xsi:type="dcterms:W3CDTF">2026-09-17T07:31:54Z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0x010100C0AA00624D98404BB25B20B224F917EE</vt:lpwstr>
  </property>
  <property fmtid="{D5CDD505-2E9C-101B-9397-08002B2CF9AE}" pid="3" name="MediaServiceImageTags">
    <vt:lpwstr/>
  </property>
</Properties>
</file>