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64" r:id="rId3"/>
    <p:sldId id="269" r:id="rId4"/>
    <p:sldId id="260" r:id="rId5"/>
    <p:sldId id="268" r:id="rId6"/>
    <p:sldId id="258" r:id="rId7"/>
    <p:sldId id="266" r:id="rId8"/>
  </p:sldIdLst>
  <p:sldSz cx="9906000" cy="6858000" type="A4"/>
  <p:notesSz cx="6735763" cy="9872663"/>
  <p:defaultTextStyle>
    <a:defPPr>
      <a:defRPr lang="ja-JP"/>
    </a:defPPr>
    <a:lvl1pPr marL="0" algn="l" defTabSz="1072866" rtl="0" eaLnBrk="1" latinLnBrk="0" hangingPunct="1">
      <a:defRPr kumimoji="1" sz="2100" kern="1200">
        <a:solidFill>
          <a:schemeClr val="tx1"/>
        </a:solidFill>
        <a:latin typeface="+mn-lt"/>
        <a:ea typeface="+mn-ea"/>
        <a:cs typeface="+mn-cs"/>
      </a:defRPr>
    </a:lvl1pPr>
    <a:lvl2pPr marL="536433" algn="l" defTabSz="1072866" rtl="0" eaLnBrk="1" latinLnBrk="0" hangingPunct="1">
      <a:defRPr kumimoji="1" sz="2100" kern="1200">
        <a:solidFill>
          <a:schemeClr val="tx1"/>
        </a:solidFill>
        <a:latin typeface="+mn-lt"/>
        <a:ea typeface="+mn-ea"/>
        <a:cs typeface="+mn-cs"/>
      </a:defRPr>
    </a:lvl2pPr>
    <a:lvl3pPr marL="1072866" algn="l" defTabSz="1072866" rtl="0" eaLnBrk="1" latinLnBrk="0" hangingPunct="1">
      <a:defRPr kumimoji="1" sz="2100" kern="1200">
        <a:solidFill>
          <a:schemeClr val="tx1"/>
        </a:solidFill>
        <a:latin typeface="+mn-lt"/>
        <a:ea typeface="+mn-ea"/>
        <a:cs typeface="+mn-cs"/>
      </a:defRPr>
    </a:lvl3pPr>
    <a:lvl4pPr marL="1609298" algn="l" defTabSz="1072866" rtl="0" eaLnBrk="1" latinLnBrk="0" hangingPunct="1">
      <a:defRPr kumimoji="1" sz="2100" kern="1200">
        <a:solidFill>
          <a:schemeClr val="tx1"/>
        </a:solidFill>
        <a:latin typeface="+mn-lt"/>
        <a:ea typeface="+mn-ea"/>
        <a:cs typeface="+mn-cs"/>
      </a:defRPr>
    </a:lvl4pPr>
    <a:lvl5pPr marL="2145731" algn="l" defTabSz="1072866" rtl="0" eaLnBrk="1" latinLnBrk="0" hangingPunct="1">
      <a:defRPr kumimoji="1" sz="2100" kern="1200">
        <a:solidFill>
          <a:schemeClr val="tx1"/>
        </a:solidFill>
        <a:latin typeface="+mn-lt"/>
        <a:ea typeface="+mn-ea"/>
        <a:cs typeface="+mn-cs"/>
      </a:defRPr>
    </a:lvl5pPr>
    <a:lvl6pPr marL="2682164" algn="l" defTabSz="1072866" rtl="0" eaLnBrk="1" latinLnBrk="0" hangingPunct="1">
      <a:defRPr kumimoji="1" sz="2100" kern="1200">
        <a:solidFill>
          <a:schemeClr val="tx1"/>
        </a:solidFill>
        <a:latin typeface="+mn-lt"/>
        <a:ea typeface="+mn-ea"/>
        <a:cs typeface="+mn-cs"/>
      </a:defRPr>
    </a:lvl6pPr>
    <a:lvl7pPr marL="3218597" algn="l" defTabSz="1072866" rtl="0" eaLnBrk="1" latinLnBrk="0" hangingPunct="1">
      <a:defRPr kumimoji="1" sz="2100" kern="1200">
        <a:solidFill>
          <a:schemeClr val="tx1"/>
        </a:solidFill>
        <a:latin typeface="+mn-lt"/>
        <a:ea typeface="+mn-ea"/>
        <a:cs typeface="+mn-cs"/>
      </a:defRPr>
    </a:lvl7pPr>
    <a:lvl8pPr marL="3755029" algn="l" defTabSz="1072866" rtl="0" eaLnBrk="1" latinLnBrk="0" hangingPunct="1">
      <a:defRPr kumimoji="1" sz="2100" kern="1200">
        <a:solidFill>
          <a:schemeClr val="tx1"/>
        </a:solidFill>
        <a:latin typeface="+mn-lt"/>
        <a:ea typeface="+mn-ea"/>
        <a:cs typeface="+mn-cs"/>
      </a:defRPr>
    </a:lvl8pPr>
    <a:lvl9pPr marL="4291462" algn="l" defTabSz="107286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CCFF99"/>
    <a:srgbClr val="FFFF00"/>
    <a:srgbClr val="FF99FF"/>
    <a:srgbClr val="FF3300"/>
    <a:srgbClr val="FF0066"/>
    <a:srgbClr val="FF6600"/>
    <a:srgbClr val="008000"/>
    <a:srgbClr val="9900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3" autoAdjust="0"/>
  </p:normalViewPr>
  <p:slideViewPr>
    <p:cSldViewPr>
      <p:cViewPr varScale="1">
        <p:scale>
          <a:sx n="69" d="100"/>
          <a:sy n="69" d="100"/>
        </p:scale>
        <p:origin x="1248"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2919093" cy="495210"/>
          </a:xfrm>
          <a:prstGeom prst="rect">
            <a:avLst/>
          </a:prstGeom>
        </p:spPr>
        <p:txBody>
          <a:bodyPr vert="horz" lIns="90594" tIns="45303" rIns="90594" bIns="453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108" y="5"/>
            <a:ext cx="2919092" cy="495210"/>
          </a:xfrm>
          <a:prstGeom prst="rect">
            <a:avLst/>
          </a:prstGeom>
        </p:spPr>
        <p:txBody>
          <a:bodyPr vert="horz" lIns="90594" tIns="45303" rIns="90594" bIns="45303" rtlCol="0"/>
          <a:lstStyle>
            <a:lvl1pPr algn="r">
              <a:defRPr sz="1200"/>
            </a:lvl1pPr>
          </a:lstStyle>
          <a:p>
            <a:fld id="{2C94D4EE-CA24-47EC-993A-3C21F659B25A}" type="datetimeFigureOut">
              <a:rPr kumimoji="1" lang="ja-JP" altLang="en-US" smtClean="0"/>
              <a:t>2021/7/30</a:t>
            </a:fld>
            <a:endParaRPr kumimoji="1" lang="ja-JP" altLang="en-US"/>
          </a:p>
        </p:txBody>
      </p:sp>
      <p:sp>
        <p:nvSpPr>
          <p:cNvPr id="4" name="スライド イメージ プレースホルダー 3"/>
          <p:cNvSpPr>
            <a:spLocks noGrp="1" noRot="1" noChangeAspect="1"/>
          </p:cNvSpPr>
          <p:nvPr>
            <p:ph type="sldImg" idx="2"/>
          </p:nvPr>
        </p:nvSpPr>
        <p:spPr>
          <a:xfrm>
            <a:off x="960438" y="1235075"/>
            <a:ext cx="4816475" cy="3335338"/>
          </a:xfrm>
          <a:prstGeom prst="rect">
            <a:avLst/>
          </a:prstGeom>
          <a:noFill/>
          <a:ln w="12700">
            <a:solidFill>
              <a:prstClr val="black"/>
            </a:solidFill>
          </a:ln>
        </p:spPr>
        <p:txBody>
          <a:bodyPr vert="horz" lIns="90594" tIns="45303" rIns="90594" bIns="45303" rtlCol="0" anchor="ctr"/>
          <a:lstStyle/>
          <a:p>
            <a:endParaRPr lang="ja-JP" altLang="en-US"/>
          </a:p>
        </p:txBody>
      </p:sp>
      <p:sp>
        <p:nvSpPr>
          <p:cNvPr id="5" name="ノート プレースホルダー 4"/>
          <p:cNvSpPr>
            <a:spLocks noGrp="1"/>
          </p:cNvSpPr>
          <p:nvPr>
            <p:ph type="body" sz="quarter" idx="3"/>
          </p:nvPr>
        </p:nvSpPr>
        <p:spPr>
          <a:xfrm>
            <a:off x="674363" y="4751814"/>
            <a:ext cx="5388610" cy="3887558"/>
          </a:xfrm>
          <a:prstGeom prst="rect">
            <a:avLst/>
          </a:prstGeom>
        </p:spPr>
        <p:txBody>
          <a:bodyPr vert="horz" lIns="90594" tIns="45303" rIns="90594" bIns="45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462"/>
            <a:ext cx="2919093" cy="495210"/>
          </a:xfrm>
          <a:prstGeom prst="rect">
            <a:avLst/>
          </a:prstGeom>
        </p:spPr>
        <p:txBody>
          <a:bodyPr vert="horz" lIns="90594" tIns="45303" rIns="90594" bIns="453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108" y="9377462"/>
            <a:ext cx="2919092" cy="495210"/>
          </a:xfrm>
          <a:prstGeom prst="rect">
            <a:avLst/>
          </a:prstGeom>
        </p:spPr>
        <p:txBody>
          <a:bodyPr vert="horz" lIns="90594" tIns="45303" rIns="90594" bIns="45303" rtlCol="0" anchor="b"/>
          <a:lstStyle>
            <a:lvl1pPr algn="r">
              <a:defRPr sz="1200"/>
            </a:lvl1pPr>
          </a:lstStyle>
          <a:p>
            <a:fld id="{D3E59A14-3EAF-47B3-9A5F-079C829EE4DB}" type="slidenum">
              <a:rPr kumimoji="1" lang="ja-JP" altLang="en-US" smtClean="0"/>
              <a:t>‹#›</a:t>
            </a:fld>
            <a:endParaRPr kumimoji="1" lang="ja-JP" altLang="en-US"/>
          </a:p>
        </p:txBody>
      </p:sp>
    </p:spTree>
    <p:extLst>
      <p:ext uri="{BB962C8B-B14F-4D97-AF65-F5344CB8AC3E}">
        <p14:creationId xmlns:p14="http://schemas.microsoft.com/office/powerpoint/2010/main" val="365465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E59A14-3EAF-47B3-9A5F-079C829EE4DB}" type="slidenum">
              <a:rPr kumimoji="1" lang="ja-JP" altLang="en-US" smtClean="0"/>
              <a:t>1</a:t>
            </a:fld>
            <a:endParaRPr kumimoji="1" lang="ja-JP" altLang="en-US"/>
          </a:p>
        </p:txBody>
      </p:sp>
    </p:spTree>
    <p:extLst>
      <p:ext uri="{BB962C8B-B14F-4D97-AF65-F5344CB8AC3E}">
        <p14:creationId xmlns:p14="http://schemas.microsoft.com/office/powerpoint/2010/main" val="299061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E59A14-3EAF-47B3-9A5F-079C829EE4DB}" type="slidenum">
              <a:rPr kumimoji="1" lang="ja-JP" altLang="en-US" smtClean="0"/>
              <a:t>4</a:t>
            </a:fld>
            <a:endParaRPr kumimoji="1" lang="ja-JP" altLang="en-US"/>
          </a:p>
        </p:txBody>
      </p:sp>
    </p:spTree>
    <p:extLst>
      <p:ext uri="{BB962C8B-B14F-4D97-AF65-F5344CB8AC3E}">
        <p14:creationId xmlns:p14="http://schemas.microsoft.com/office/powerpoint/2010/main" val="182486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E59A14-3EAF-47B3-9A5F-079C829EE4DB}" type="slidenum">
              <a:rPr kumimoji="1" lang="ja-JP" altLang="en-US" smtClean="0"/>
              <a:t>6</a:t>
            </a:fld>
            <a:endParaRPr kumimoji="1" lang="ja-JP" altLang="en-US"/>
          </a:p>
        </p:txBody>
      </p:sp>
    </p:spTree>
    <p:extLst>
      <p:ext uri="{BB962C8B-B14F-4D97-AF65-F5344CB8AC3E}">
        <p14:creationId xmlns:p14="http://schemas.microsoft.com/office/powerpoint/2010/main" val="153990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100397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38282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06375"/>
            <a:ext cx="2228850" cy="438785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06375"/>
            <a:ext cx="6521450" cy="438785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69206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358854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99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200151"/>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200151"/>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47007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9"/>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40883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50071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86708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49"/>
            <a:ext cx="3259006" cy="1162051"/>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83286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9"/>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F87D24-62AE-4B76-848F-C29235596766}" type="datetimeFigureOut">
              <a:rPr kumimoji="1" lang="ja-JP" altLang="en-US" smtClean="0"/>
              <a:t>2021/7/30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303883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07287" tIns="53643" rIns="107287" bIns="5364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fld id="{D9F87D24-62AE-4B76-848F-C29235596766}" type="datetimeFigureOut">
              <a:rPr kumimoji="1" lang="ja-JP" altLang="en-US" smtClean="0"/>
              <a:t>2021/7/30</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00358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2866" rtl="0" eaLnBrk="1" latinLnBrk="0" hangingPunct="1">
        <a:spcBef>
          <a:spcPct val="0"/>
        </a:spcBef>
        <a:buNone/>
        <a:defRPr kumimoji="1"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anose="020B0604020202020204" pitchFamily="34" charset="0"/>
        <a:buChar char="•"/>
        <a:defRPr kumimoji="1" sz="3800" kern="1200">
          <a:solidFill>
            <a:schemeClr val="tx1"/>
          </a:solidFill>
          <a:latin typeface="+mn-lt"/>
          <a:ea typeface="+mn-ea"/>
          <a:cs typeface="+mn-cs"/>
        </a:defRPr>
      </a:lvl1pPr>
      <a:lvl2pPr marL="871703" indent="-335270" algn="l" defTabSz="1072866" rtl="0" eaLnBrk="1" latinLnBrk="0" hangingPunct="1">
        <a:spcBef>
          <a:spcPct val="20000"/>
        </a:spcBef>
        <a:buFont typeface="Arial" panose="020B0604020202020204" pitchFamily="34" charset="0"/>
        <a:buChar char="–"/>
        <a:defRPr kumimoji="1"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72866" rtl="0" eaLnBrk="1" latinLnBrk="0" hangingPunct="1">
        <a:defRPr kumimoji="1" sz="2100" kern="1200">
          <a:solidFill>
            <a:schemeClr val="tx1"/>
          </a:solidFill>
          <a:latin typeface="+mn-lt"/>
          <a:ea typeface="+mn-ea"/>
          <a:cs typeface="+mn-cs"/>
        </a:defRPr>
      </a:lvl1pPr>
      <a:lvl2pPr marL="536433" algn="l" defTabSz="1072866" rtl="0" eaLnBrk="1" latinLnBrk="0" hangingPunct="1">
        <a:defRPr kumimoji="1" sz="2100" kern="1200">
          <a:solidFill>
            <a:schemeClr val="tx1"/>
          </a:solidFill>
          <a:latin typeface="+mn-lt"/>
          <a:ea typeface="+mn-ea"/>
          <a:cs typeface="+mn-cs"/>
        </a:defRPr>
      </a:lvl2pPr>
      <a:lvl3pPr marL="1072866" algn="l" defTabSz="1072866" rtl="0" eaLnBrk="1" latinLnBrk="0" hangingPunct="1">
        <a:defRPr kumimoji="1" sz="2100" kern="1200">
          <a:solidFill>
            <a:schemeClr val="tx1"/>
          </a:solidFill>
          <a:latin typeface="+mn-lt"/>
          <a:ea typeface="+mn-ea"/>
          <a:cs typeface="+mn-cs"/>
        </a:defRPr>
      </a:lvl3pPr>
      <a:lvl4pPr marL="1609298" algn="l" defTabSz="1072866" rtl="0" eaLnBrk="1" latinLnBrk="0" hangingPunct="1">
        <a:defRPr kumimoji="1" sz="2100" kern="1200">
          <a:solidFill>
            <a:schemeClr val="tx1"/>
          </a:solidFill>
          <a:latin typeface="+mn-lt"/>
          <a:ea typeface="+mn-ea"/>
          <a:cs typeface="+mn-cs"/>
        </a:defRPr>
      </a:lvl4pPr>
      <a:lvl5pPr marL="2145731" algn="l" defTabSz="1072866" rtl="0" eaLnBrk="1" latinLnBrk="0" hangingPunct="1">
        <a:defRPr kumimoji="1" sz="2100" kern="1200">
          <a:solidFill>
            <a:schemeClr val="tx1"/>
          </a:solidFill>
          <a:latin typeface="+mn-lt"/>
          <a:ea typeface="+mn-ea"/>
          <a:cs typeface="+mn-cs"/>
        </a:defRPr>
      </a:lvl5pPr>
      <a:lvl6pPr marL="2682164" algn="l" defTabSz="1072866" rtl="0" eaLnBrk="1" latinLnBrk="0" hangingPunct="1">
        <a:defRPr kumimoji="1" sz="2100" kern="1200">
          <a:solidFill>
            <a:schemeClr val="tx1"/>
          </a:solidFill>
          <a:latin typeface="+mn-lt"/>
          <a:ea typeface="+mn-ea"/>
          <a:cs typeface="+mn-cs"/>
        </a:defRPr>
      </a:lvl6pPr>
      <a:lvl7pPr marL="3218597" algn="l" defTabSz="1072866" rtl="0" eaLnBrk="1" latinLnBrk="0" hangingPunct="1">
        <a:defRPr kumimoji="1" sz="2100" kern="1200">
          <a:solidFill>
            <a:schemeClr val="tx1"/>
          </a:solidFill>
          <a:latin typeface="+mn-lt"/>
          <a:ea typeface="+mn-ea"/>
          <a:cs typeface="+mn-cs"/>
        </a:defRPr>
      </a:lvl7pPr>
      <a:lvl8pPr marL="3755029" algn="l" defTabSz="1072866" rtl="0" eaLnBrk="1" latinLnBrk="0" hangingPunct="1">
        <a:defRPr kumimoji="1" sz="2100" kern="1200">
          <a:solidFill>
            <a:schemeClr val="tx1"/>
          </a:solidFill>
          <a:latin typeface="+mn-lt"/>
          <a:ea typeface="+mn-ea"/>
          <a:cs typeface="+mn-cs"/>
        </a:defRPr>
      </a:lvl8pPr>
      <a:lvl9pPr marL="4291462" algn="l" defTabSz="107286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F03B7C-AB32-4D85-A1D9-6240988E0951}"/>
              </a:ext>
            </a:extLst>
          </p:cNvPr>
          <p:cNvSpPr/>
          <p:nvPr/>
        </p:nvSpPr>
        <p:spPr>
          <a:xfrm>
            <a:off x="0" y="13549"/>
            <a:ext cx="9906000" cy="1200728"/>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92F80D6-7F5D-45A6-A823-ACF4499967E7}"/>
              </a:ext>
            </a:extLst>
          </p:cNvPr>
          <p:cNvSpPr txBox="1"/>
          <p:nvPr/>
        </p:nvSpPr>
        <p:spPr>
          <a:xfrm>
            <a:off x="1208584" y="290747"/>
            <a:ext cx="9649072" cy="646331"/>
          </a:xfrm>
          <a:prstGeom prst="rect">
            <a:avLst/>
          </a:prstGeom>
          <a:noFill/>
        </p:spPr>
        <p:txBody>
          <a:bodyPr wrap="squar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真夏の感染拡大防止緊急メッセージ</a:t>
            </a:r>
            <a:endParaRPr kumimoji="1" lang="ja-JP" altLang="en-US" sz="3600" dirty="0">
              <a:solidFill>
                <a:schemeClr val="bg1"/>
              </a:solidFill>
              <a:latin typeface="ＭＳ ゴシック" panose="020B0609070205080204" pitchFamily="49" charset="-128"/>
              <a:ea typeface="ＭＳ ゴシック" panose="020B0609070205080204" pitchFamily="49" charset="-128"/>
            </a:endParaRPr>
          </a:p>
        </p:txBody>
      </p:sp>
      <p:pic>
        <p:nvPicPr>
          <p:cNvPr id="17" name="図 16">
            <a:extLst>
              <a:ext uri="{FF2B5EF4-FFF2-40B4-BE49-F238E27FC236}">
                <a16:creationId xmlns:a16="http://schemas.microsoft.com/office/drawing/2014/main" id="{F9C7C88C-FD22-40D4-AA76-528805764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840" y="5794993"/>
            <a:ext cx="2520280" cy="970948"/>
          </a:xfrm>
          <a:prstGeom prst="rect">
            <a:avLst/>
          </a:prstGeom>
        </p:spPr>
      </p:pic>
      <p:sp>
        <p:nvSpPr>
          <p:cNvPr id="18" name="テキスト ボックス 17">
            <a:extLst>
              <a:ext uri="{FF2B5EF4-FFF2-40B4-BE49-F238E27FC236}">
                <a16:creationId xmlns:a16="http://schemas.microsoft.com/office/drawing/2014/main" id="{2037D477-7807-4196-B3D9-F01B655A6033}"/>
              </a:ext>
            </a:extLst>
          </p:cNvPr>
          <p:cNvSpPr txBox="1"/>
          <p:nvPr/>
        </p:nvSpPr>
        <p:spPr>
          <a:xfrm>
            <a:off x="857545" y="1214276"/>
            <a:ext cx="8190910" cy="5709255"/>
          </a:xfrm>
          <a:prstGeom prst="rect">
            <a:avLst/>
          </a:prstGeom>
          <a:noFill/>
        </p:spPr>
        <p:txBody>
          <a:bodyPr wrap="square" lIns="72000" rIns="0" bIns="0" rtlCol="0">
            <a:spAutoFit/>
          </a:bodyPr>
          <a:lstStyle/>
          <a:p>
            <a:endParaRPr lang="en-US" altLang="ja-JP" sz="9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～市民のみなさまへ～</a:t>
            </a:r>
            <a:endParaRPr lang="en-US" altLang="ja-JP" sz="2400" dirty="0">
              <a:latin typeface="BIZ UDゴシック" panose="020B0400000000000000" pitchFamily="49" charset="-128"/>
              <a:ea typeface="BIZ UDゴシック" panose="020B0400000000000000" pitchFamily="49" charset="-128"/>
            </a:endParaRPr>
          </a:p>
          <a:p>
            <a:endParaRPr lang="en-US" altLang="ja-JP" sz="8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r>
              <a:rPr lang="ja-JP" altLang="en-US" sz="2000" dirty="0">
                <a:latin typeface="BIZ UDゴシック" panose="020B0400000000000000" pitchFamily="49" charset="-128"/>
                <a:ea typeface="BIZ UDゴシック" panose="020B0400000000000000" pitchFamily="49" charset="-128"/>
              </a:rPr>
              <a:t>京都市内では，７月に入って３週連続で感染者数が増加しており，７月２８日には</a:t>
            </a:r>
            <a:r>
              <a:rPr lang="ja-JP" altLang="en-US" sz="2000" dirty="0">
                <a:solidFill>
                  <a:srgbClr val="FF0000"/>
                </a:solidFill>
                <a:latin typeface="BIZ UDゴシック" panose="020B0400000000000000" pitchFamily="49" charset="-128"/>
                <a:ea typeface="BIZ UDゴシック" panose="020B0400000000000000" pitchFamily="49" charset="-128"/>
              </a:rPr>
              <a:t>過去最高の１３２人</a:t>
            </a:r>
            <a:r>
              <a:rPr lang="ja-JP" altLang="en-US" sz="2000" dirty="0">
                <a:latin typeface="BIZ UDゴシック" panose="020B0400000000000000" pitchFamily="49" charset="-128"/>
                <a:ea typeface="BIZ UDゴシック" panose="020B0400000000000000" pitchFamily="49" charset="-128"/>
              </a:rPr>
              <a:t>の感染が確認され，非常に厳しい状況となっております。</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中学・高校・大学の課外活動や職場・会食等によるクラスターが発生しております。新規感染者に占める３０代以下の割合は約６割を超えており，</a:t>
            </a:r>
            <a:r>
              <a:rPr lang="ja-JP" altLang="en-US" sz="2000" dirty="0">
                <a:solidFill>
                  <a:srgbClr val="FF0000"/>
                </a:solidFill>
                <a:latin typeface="BIZ UDゴシック" panose="020B0400000000000000" pitchFamily="49" charset="-128"/>
                <a:ea typeface="BIZ UDゴシック" panose="020B0400000000000000" pitchFamily="49" charset="-128"/>
              </a:rPr>
              <a:t>特に</a:t>
            </a:r>
            <a:r>
              <a:rPr lang="en-US" altLang="ja-JP" sz="2000" dirty="0">
                <a:solidFill>
                  <a:srgbClr val="FF0000"/>
                </a:solidFill>
                <a:latin typeface="BIZ UDゴシック" panose="020B0400000000000000" pitchFamily="49" charset="-128"/>
                <a:ea typeface="BIZ UDゴシック" panose="020B0400000000000000" pitchFamily="49" charset="-128"/>
              </a:rPr>
              <a:t>,</a:t>
            </a:r>
            <a:r>
              <a:rPr lang="ja-JP" altLang="en-US" sz="2000" dirty="0">
                <a:solidFill>
                  <a:srgbClr val="FF0000"/>
                </a:solidFill>
                <a:latin typeface="BIZ UDゴシック" panose="020B0400000000000000" pitchFamily="49" charset="-128"/>
                <a:ea typeface="BIZ UDゴシック" panose="020B0400000000000000" pitchFamily="49" charset="-128"/>
              </a:rPr>
              <a:t>若い世代における危機感の共有が重要</a:t>
            </a:r>
            <a:r>
              <a:rPr lang="ja-JP" altLang="en-US" sz="2000" dirty="0">
                <a:latin typeface="BIZ UDゴシック" panose="020B0400000000000000" pitchFamily="49" charset="-128"/>
                <a:ea typeface="BIZ UDゴシック" panose="020B0400000000000000" pitchFamily="49" charset="-128"/>
              </a:rPr>
              <a:t>です。</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夏休みに入り，お盆を控え，人と人との交流が活発になり，飲食の機会が増える時期です。</a:t>
            </a:r>
            <a:endParaRPr lang="en-US" altLang="ja-JP" sz="2000" dirty="0">
              <a:latin typeface="BIZ UDゴシック" panose="020B0400000000000000" pitchFamily="49" charset="-128"/>
              <a:ea typeface="BIZ UDゴシック" panose="020B0400000000000000" pitchFamily="49" charset="-128"/>
            </a:endParaRPr>
          </a:p>
          <a:p>
            <a:endParaRPr lang="en-US" altLang="ja-JP" sz="800"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ご自身とご家族，大切な人の命と健康を守るため，</a:t>
            </a:r>
            <a:r>
              <a:rPr lang="ja-JP" altLang="en-US" sz="2000" b="1" dirty="0">
                <a:solidFill>
                  <a:srgbClr val="FF0000"/>
                </a:solidFill>
                <a:latin typeface="BIZ UDゴシック" panose="020B0400000000000000" pitchFamily="49" charset="-128"/>
                <a:ea typeface="BIZ UDゴシック" panose="020B0400000000000000" pitchFamily="49" charset="-128"/>
              </a:rPr>
              <a:t>ワクチン接種</a:t>
            </a:r>
            <a:r>
              <a:rPr lang="ja-JP" altLang="en-US" sz="2000" b="1" dirty="0">
                <a:latin typeface="BIZ UDゴシック" panose="020B0400000000000000" pitchFamily="49" charset="-128"/>
                <a:ea typeface="BIZ UDゴシック" panose="020B0400000000000000" pitchFamily="49" charset="-128"/>
              </a:rPr>
              <a:t>を！　　</a:t>
            </a:r>
            <a:endParaRPr lang="en-US" altLang="ja-JP" sz="2000" b="1" dirty="0">
              <a:latin typeface="BIZ UDゴシック" panose="020B0400000000000000" pitchFamily="49" charset="-128"/>
              <a:ea typeface="BIZ UDゴシック" panose="020B0400000000000000" pitchFamily="49" charset="-128"/>
            </a:endParaRPr>
          </a:p>
          <a:p>
            <a:endParaRPr lang="en-US" altLang="ja-JP" sz="8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また，</a:t>
            </a:r>
            <a:r>
              <a:rPr lang="ja-JP" altLang="en-US" sz="2000" dirty="0">
                <a:solidFill>
                  <a:srgbClr val="FF0000"/>
                </a:solidFill>
                <a:latin typeface="BIZ UDゴシック" panose="020B0400000000000000" pitchFamily="49" charset="-128"/>
                <a:ea typeface="BIZ UDゴシック" panose="020B0400000000000000" pitchFamily="49" charset="-128"/>
              </a:rPr>
              <a:t>ワクチン接種を終えた方</a:t>
            </a:r>
            <a:r>
              <a:rPr lang="ja-JP" altLang="en-US" sz="2000" dirty="0">
                <a:latin typeface="BIZ UDゴシック" panose="020B0400000000000000" pitchFamily="49" charset="-128"/>
                <a:ea typeface="BIZ UDゴシック" panose="020B0400000000000000" pitchFamily="49" charset="-128"/>
              </a:rPr>
              <a:t>も含め，</a:t>
            </a:r>
            <a:r>
              <a:rPr lang="ja-JP" altLang="en-US" sz="2000" dirty="0">
                <a:solidFill>
                  <a:srgbClr val="FF0000"/>
                </a:solidFill>
                <a:latin typeface="BIZ UDゴシック" panose="020B0400000000000000" pitchFamily="49" charset="-128"/>
                <a:ea typeface="BIZ UDゴシック" panose="020B0400000000000000" pitchFamily="49" charset="-128"/>
              </a:rPr>
              <a:t>マスク着用</a:t>
            </a:r>
            <a:r>
              <a:rPr lang="ja-JP" altLang="en-US" sz="2000" dirty="0">
                <a:latin typeface="BIZ UDゴシック" panose="020B0400000000000000" pitchFamily="49" charset="-128"/>
                <a:ea typeface="BIZ UDゴシック" panose="020B0400000000000000" pitchFamily="49" charset="-128"/>
              </a:rPr>
              <a:t>，</a:t>
            </a:r>
            <a:r>
              <a:rPr lang="ja-JP" altLang="en-US" sz="2000" dirty="0">
                <a:solidFill>
                  <a:srgbClr val="FF0000"/>
                </a:solidFill>
                <a:latin typeface="BIZ UDゴシック" panose="020B0400000000000000" pitchFamily="49" charset="-128"/>
                <a:ea typeface="BIZ UDゴシック" panose="020B0400000000000000" pitchFamily="49" charset="-128"/>
              </a:rPr>
              <a:t>手洗い</a:t>
            </a:r>
            <a:r>
              <a:rPr lang="ja-JP" altLang="en-US" sz="2000" dirty="0">
                <a:latin typeface="BIZ UDゴシック" panose="020B0400000000000000" pitchFamily="49" charset="-128"/>
                <a:ea typeface="BIZ UDゴシック" panose="020B0400000000000000" pitchFamily="49" charset="-128"/>
              </a:rPr>
              <a:t>，</a:t>
            </a:r>
            <a:r>
              <a:rPr lang="ja-JP" altLang="en-US" sz="2000" dirty="0">
                <a:solidFill>
                  <a:srgbClr val="FF0000"/>
                </a:solidFill>
                <a:latin typeface="BIZ UDゴシック" panose="020B0400000000000000" pitchFamily="49" charset="-128"/>
                <a:ea typeface="BIZ UDゴシック" panose="020B0400000000000000" pitchFamily="49" charset="-128"/>
              </a:rPr>
              <a:t>３つの密の回避</a:t>
            </a:r>
            <a:r>
              <a:rPr lang="ja-JP" altLang="en-US" sz="2000" dirty="0">
                <a:latin typeface="BIZ UDゴシック" panose="020B0400000000000000" pitchFamily="49" charset="-128"/>
                <a:ea typeface="BIZ UDゴシック" panose="020B0400000000000000" pitchFamily="49" charset="-128"/>
              </a:rPr>
              <a:t>など，今一度，市民のみなさまひとりひとりが感染防止対策を再徹底していただきますよう，お願いします。</a:t>
            </a:r>
            <a:endParaRPr lang="en-US" altLang="ja-JP" sz="20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solidFill>
                <a:srgbClr val="FF0000"/>
              </a:solidFill>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9008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4EE7234-AE0E-494D-99DE-EC9A8BF71183}"/>
              </a:ext>
            </a:extLst>
          </p:cNvPr>
          <p:cNvSpPr/>
          <p:nvPr/>
        </p:nvSpPr>
        <p:spPr>
          <a:xfrm>
            <a:off x="0" y="-9343"/>
            <a:ext cx="9906000" cy="601126"/>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4" name="テキスト ボックス 3">
            <a:extLst>
              <a:ext uri="{FF2B5EF4-FFF2-40B4-BE49-F238E27FC236}">
                <a16:creationId xmlns:a16="http://schemas.microsoft.com/office/drawing/2014/main" id="{D80131DA-1BD0-4485-8C9F-D3E57D3153B4}"/>
              </a:ext>
            </a:extLst>
          </p:cNvPr>
          <p:cNvSpPr txBox="1"/>
          <p:nvPr/>
        </p:nvSpPr>
        <p:spPr>
          <a:xfrm>
            <a:off x="-21914" y="29610"/>
            <a:ext cx="9870118" cy="492443"/>
          </a:xfrm>
          <a:prstGeom prst="rect">
            <a:avLst/>
          </a:prstGeom>
          <a:noFill/>
        </p:spPr>
        <p:txBody>
          <a:bodyPr wrap="square" rtlCol="0">
            <a:spAutoFit/>
          </a:bodyPr>
          <a:lstStyle/>
          <a:p>
            <a:pPr algn="ctr"/>
            <a:r>
              <a:rPr lang="ja-JP" altLang="en-US" sz="1800" b="1" dirty="0">
                <a:solidFill>
                  <a:schemeClr val="bg1"/>
                </a:solidFill>
                <a:latin typeface="BIZ UDゴシック" panose="020B0400000000000000" pitchFamily="49" charset="-128"/>
                <a:ea typeface="BIZ UDゴシック" panose="020B0400000000000000" pitchFamily="49" charset="-128"/>
              </a:rPr>
              <a:t>市民のみなさまへ </a:t>
            </a:r>
            <a:r>
              <a:rPr lang="ja-JP" altLang="en-US" sz="2600" b="1" i="1" spc="-100" dirty="0">
                <a:solidFill>
                  <a:schemeClr val="bg1"/>
                </a:solidFill>
                <a:latin typeface="BIZ UDゴシック" panose="020B0400000000000000" pitchFamily="49" charset="-128"/>
                <a:ea typeface="BIZ UDゴシック" panose="020B0400000000000000" pitchFamily="49" charset="-128"/>
              </a:rPr>
              <a:t>～日中も含めた不要不急の外出は控えてください～</a:t>
            </a:r>
            <a:endParaRPr kumimoji="1" lang="ja-JP" altLang="en-US" sz="2600" b="1" spc="-100" dirty="0">
              <a:solidFill>
                <a:schemeClr val="bg1"/>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F43C3F79-2650-4409-A500-778C612ABFCA}"/>
              </a:ext>
            </a:extLst>
          </p:cNvPr>
          <p:cNvSpPr txBox="1"/>
          <p:nvPr/>
        </p:nvSpPr>
        <p:spPr>
          <a:xfrm>
            <a:off x="15311" y="717920"/>
            <a:ext cx="9921677" cy="769441"/>
          </a:xfrm>
          <a:prstGeom prst="rect">
            <a:avLst/>
          </a:prstGeom>
          <a:solidFill>
            <a:srgbClr val="CCFF99"/>
          </a:solidFill>
          <a:ln w="6350">
            <a:solidFill>
              <a:schemeClr val="tx1"/>
            </a:solidFill>
          </a:ln>
        </p:spPr>
        <p:txBody>
          <a:bodyPr wrap="square" rtlCol="0">
            <a:spAutoFit/>
          </a:bodyPr>
          <a:lstStyle/>
          <a:p>
            <a:r>
              <a:rPr lang="ja-JP" altLang="en-US" sz="2200" b="1" spc="-180" dirty="0">
                <a:solidFill>
                  <a:srgbClr val="FF0000"/>
                </a:solidFill>
                <a:latin typeface="BIZ UDPゴシック" panose="020B0400000000000000" pitchFamily="50" charset="-128"/>
                <a:ea typeface="BIZ UDPゴシック" panose="020B0400000000000000" pitchFamily="50" charset="-128"/>
              </a:rPr>
              <a:t>　　飲食店や大規模商業施設等には，午後８時までの営業時間短縮</a:t>
            </a:r>
            <a:r>
              <a:rPr lang="ja-JP" altLang="en-US" sz="2200" b="1" spc="-180" dirty="0">
                <a:latin typeface="BIZ UDPゴシック" panose="020B0400000000000000" pitchFamily="50" charset="-128"/>
                <a:ea typeface="BIZ UDPゴシック" panose="020B0400000000000000" pitchFamily="50" charset="-128"/>
              </a:rPr>
              <a:t>をお願いしています</a:t>
            </a:r>
            <a:endParaRPr lang="en-US" altLang="ja-JP" sz="2200" b="1" spc="-180" dirty="0">
              <a:latin typeface="BIZ UDPゴシック" panose="020B0400000000000000" pitchFamily="50" charset="-128"/>
              <a:ea typeface="BIZ UDPゴシック" panose="020B0400000000000000" pitchFamily="50" charset="-128"/>
            </a:endParaRPr>
          </a:p>
          <a:p>
            <a:r>
              <a:rPr lang="ja-JP" altLang="en-US" sz="2200" b="1" spc="-180" dirty="0">
                <a:solidFill>
                  <a:srgbClr val="FF0000"/>
                </a:solidFill>
                <a:latin typeface="BIZ UDPゴシック" panose="020B0400000000000000" pitchFamily="50" charset="-128"/>
                <a:ea typeface="BIZ UDPゴシック" panose="020B0400000000000000" pitchFamily="50" charset="-128"/>
              </a:rPr>
              <a:t>　　　　　　　　　　　　　　　</a:t>
            </a:r>
            <a:r>
              <a:rPr lang="ja-JP" altLang="en-US" sz="2200" b="1" spc="-180" dirty="0">
                <a:latin typeface="BIZ UDPゴシック" panose="020B0400000000000000" pitchFamily="50" charset="-128"/>
                <a:ea typeface="BIZ UDPゴシック" panose="020B0400000000000000" pitchFamily="50" charset="-128"/>
              </a:rPr>
              <a:t>～まん延防止等重点措置適用中（</a:t>
            </a:r>
            <a:r>
              <a:rPr lang="en-US" altLang="ja-JP" sz="2200" b="1" spc="-180" dirty="0">
                <a:latin typeface="BIZ UDPゴシック" panose="020B0400000000000000" pitchFamily="50" charset="-128"/>
                <a:ea typeface="BIZ UDPゴシック" panose="020B0400000000000000" pitchFamily="50" charset="-128"/>
              </a:rPr>
              <a:t>8/2</a:t>
            </a:r>
            <a:r>
              <a:rPr lang="ja-JP" altLang="en-US" sz="2200" b="1" spc="-180" dirty="0">
                <a:latin typeface="BIZ UDPゴシック" panose="020B0400000000000000" pitchFamily="50" charset="-128"/>
                <a:ea typeface="BIZ UDPゴシック" panose="020B0400000000000000" pitchFamily="50" charset="-128"/>
              </a:rPr>
              <a:t>～８</a:t>
            </a:r>
            <a:r>
              <a:rPr lang="en-US" altLang="ja-JP" sz="2200" b="1" spc="-180" dirty="0">
                <a:latin typeface="BIZ UDPゴシック" panose="020B0400000000000000" pitchFamily="50" charset="-128"/>
                <a:ea typeface="BIZ UDPゴシック" panose="020B0400000000000000" pitchFamily="50" charset="-128"/>
              </a:rPr>
              <a:t>/3</a:t>
            </a:r>
            <a:r>
              <a:rPr lang="ja-JP" altLang="en-US" sz="2200" b="1" spc="-180" dirty="0">
                <a:latin typeface="BIZ UDPゴシック" panose="020B0400000000000000" pitchFamily="50" charset="-128"/>
                <a:ea typeface="BIZ UDPゴシック" panose="020B0400000000000000" pitchFamily="50" charset="-128"/>
              </a:rPr>
              <a:t>１）～</a:t>
            </a:r>
            <a:endParaRPr lang="ja-JP" altLang="en-US" sz="2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A8E9DE5-882B-49E2-ABE4-F155BAD61F12}"/>
              </a:ext>
            </a:extLst>
          </p:cNvPr>
          <p:cNvSpPr txBox="1"/>
          <p:nvPr/>
        </p:nvSpPr>
        <p:spPr>
          <a:xfrm>
            <a:off x="217196" y="4159097"/>
            <a:ext cx="6381715" cy="923330"/>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営業は午前５時から</a:t>
            </a:r>
            <a:r>
              <a:rPr lang="ja-JP" altLang="en-US" sz="2200" b="1" dirty="0">
                <a:solidFill>
                  <a:srgbClr val="FF0000"/>
                </a:solidFill>
                <a:latin typeface="HG丸ｺﾞｼｯｸM-PRO" panose="020F0600000000000000" pitchFamily="50" charset="-128"/>
                <a:ea typeface="HG丸ｺﾞｼｯｸM-PRO" panose="020F0600000000000000" pitchFamily="50" charset="-128"/>
              </a:rPr>
              <a:t>午後８時まで</a:t>
            </a:r>
            <a:endParaRPr lang="en-US" altLang="ja-JP" sz="2200" b="1" dirty="0">
              <a:solidFill>
                <a:srgbClr val="FF0000"/>
              </a:solidFill>
              <a:latin typeface="HG丸ｺﾞｼｯｸM-PRO" panose="020F0600000000000000" pitchFamily="50" charset="-128"/>
              <a:ea typeface="HG丸ｺﾞｼｯｸM-PRO" panose="020F0600000000000000" pitchFamily="50" charset="-128"/>
            </a:endParaRPr>
          </a:p>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酒類やカラオケ設備の提供不可</a:t>
            </a:r>
            <a:endParaRPr lang="en-US" altLang="ja-JP" sz="2200" b="1" dirty="0">
              <a:latin typeface="HG丸ｺﾞｼｯｸM-PRO" panose="020F0600000000000000" pitchFamily="50" charset="-128"/>
              <a:ea typeface="HG丸ｺﾞｼｯｸM-PRO" panose="020F0600000000000000" pitchFamily="50" charset="-128"/>
            </a:endParaRPr>
          </a:p>
        </p:txBody>
      </p:sp>
      <p:pic>
        <p:nvPicPr>
          <p:cNvPr id="18" name="図 17">
            <a:extLst>
              <a:ext uri="{FF2B5EF4-FFF2-40B4-BE49-F238E27FC236}">
                <a16:creationId xmlns:a16="http://schemas.microsoft.com/office/drawing/2014/main" id="{474F7383-343C-4082-951F-5FF59EC5B5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273" y="2017967"/>
            <a:ext cx="1624531" cy="2298774"/>
          </a:xfrm>
          <a:prstGeom prst="rect">
            <a:avLst/>
          </a:prstGeom>
        </p:spPr>
      </p:pic>
      <p:pic>
        <p:nvPicPr>
          <p:cNvPr id="19" name="図 18">
            <a:extLst>
              <a:ext uri="{FF2B5EF4-FFF2-40B4-BE49-F238E27FC236}">
                <a16:creationId xmlns:a16="http://schemas.microsoft.com/office/drawing/2014/main" id="{A63A3B00-0913-4995-8843-445DAF5CE9B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14816" y="4590256"/>
            <a:ext cx="3144132" cy="1947850"/>
          </a:xfrm>
          <a:prstGeom prst="rect">
            <a:avLst/>
          </a:prstGeom>
        </p:spPr>
      </p:pic>
      <p:pic>
        <p:nvPicPr>
          <p:cNvPr id="20" name="図 19">
            <a:extLst>
              <a:ext uri="{FF2B5EF4-FFF2-40B4-BE49-F238E27FC236}">
                <a16:creationId xmlns:a16="http://schemas.microsoft.com/office/drawing/2014/main" id="{F8F09E27-B6C7-48A5-9350-ED2CB642BA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053" y="3585828"/>
            <a:ext cx="1624531" cy="1361093"/>
          </a:xfrm>
          <a:prstGeom prst="rect">
            <a:avLst/>
          </a:prstGeom>
        </p:spPr>
      </p:pic>
      <p:pic>
        <p:nvPicPr>
          <p:cNvPr id="21" name="図 20">
            <a:extLst>
              <a:ext uri="{FF2B5EF4-FFF2-40B4-BE49-F238E27FC236}">
                <a16:creationId xmlns:a16="http://schemas.microsoft.com/office/drawing/2014/main" id="{F6493003-3540-471A-8B77-AEDE27057D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3400" y="3738637"/>
            <a:ext cx="1290039" cy="1343790"/>
          </a:xfrm>
          <a:prstGeom prst="rect">
            <a:avLst/>
          </a:prstGeom>
        </p:spPr>
      </p:pic>
      <p:sp>
        <p:nvSpPr>
          <p:cNvPr id="11" name="四角形: 角を丸くする 10">
            <a:extLst>
              <a:ext uri="{FF2B5EF4-FFF2-40B4-BE49-F238E27FC236}">
                <a16:creationId xmlns:a16="http://schemas.microsoft.com/office/drawing/2014/main" id="{A49D87D9-54D3-4CF3-BF61-1DD20A2AF2B4}"/>
              </a:ext>
            </a:extLst>
          </p:cNvPr>
          <p:cNvSpPr/>
          <p:nvPr/>
        </p:nvSpPr>
        <p:spPr>
          <a:xfrm>
            <a:off x="213392" y="3536944"/>
            <a:ext cx="4579209" cy="498331"/>
          </a:xfrm>
          <a:prstGeom prst="roundRect">
            <a:avLst/>
          </a:prstGeom>
          <a:solidFill>
            <a:srgbClr val="33CC33"/>
          </a:solidFill>
          <a:ln>
            <a:noFill/>
          </a:ln>
        </p:spPr>
        <p:style>
          <a:lnRef idx="2">
            <a:schemeClr val="accent2">
              <a:shade val="50000"/>
            </a:schemeClr>
          </a:lnRef>
          <a:fillRef idx="1">
            <a:schemeClr val="accent2"/>
          </a:fillRef>
          <a:effectRef idx="0">
            <a:schemeClr val="accent2"/>
          </a:effectRef>
          <a:fontRef idx="minor">
            <a:schemeClr val="lt1"/>
          </a:fontRef>
        </p:style>
        <p:txBody>
          <a:bodyPr lIns="72000" tIns="36000" rIns="72000" bIns="0" rtlCol="0" anchor="ctr"/>
          <a:lstStyle/>
          <a:p>
            <a:pPr algn="ctr"/>
            <a:r>
              <a:rPr lang="ja-JP" altLang="en-US" sz="2400" b="1" dirty="0">
                <a:latin typeface="Calibri" panose="020F0502020204030204" pitchFamily="34" charset="0"/>
                <a:cs typeface="Calibri" panose="020F0502020204030204" pitchFamily="34" charset="0"/>
              </a:rPr>
              <a:t>飲食店等に対する要請（～</a:t>
            </a:r>
            <a:r>
              <a:rPr lang="en-US" altLang="ja-JP" sz="2400" b="1" dirty="0">
                <a:latin typeface="Calibri" panose="020F0502020204030204" pitchFamily="34" charset="0"/>
                <a:cs typeface="Calibri" panose="020F0502020204030204" pitchFamily="34" charset="0"/>
              </a:rPr>
              <a:t>8/31</a:t>
            </a:r>
            <a:r>
              <a:rPr lang="ja-JP" altLang="en-US" sz="2400" b="1" dirty="0">
                <a:latin typeface="Calibri" panose="020F0502020204030204" pitchFamily="34" charset="0"/>
                <a:cs typeface="Calibri" panose="020F0502020204030204" pitchFamily="34" charset="0"/>
              </a:rPr>
              <a:t>）</a:t>
            </a:r>
            <a:endParaRPr kumimoji="1" lang="ja-JP" altLang="en-US" sz="1600" b="1" dirty="0">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88201A11-A316-4647-A4A1-5F2F23767FE8}"/>
              </a:ext>
            </a:extLst>
          </p:cNvPr>
          <p:cNvSpPr txBox="1"/>
          <p:nvPr/>
        </p:nvSpPr>
        <p:spPr>
          <a:xfrm>
            <a:off x="210444" y="1613498"/>
            <a:ext cx="7425809" cy="1646605"/>
          </a:xfrm>
          <a:prstGeom prst="rect">
            <a:avLst/>
          </a:prstGeom>
          <a:noFill/>
        </p:spPr>
        <p:txBody>
          <a:bodyPr wrap="square" lIns="72000" rIns="0" bIns="0" rtlCol="0">
            <a:spAutoFit/>
          </a:bodyPr>
          <a:lstStyle/>
          <a:p>
            <a:pPr marL="342900" indent="-342900">
              <a:buClr>
                <a:schemeClr val="tx1"/>
              </a:buClr>
              <a:buFont typeface="Wingdings" panose="05000000000000000000" pitchFamily="2" charset="2"/>
              <a:buChar char="Ø"/>
            </a:pPr>
            <a:r>
              <a:rPr lang="ja-JP" altLang="en-US" sz="2200" b="1" dirty="0">
                <a:solidFill>
                  <a:srgbClr val="FF0000"/>
                </a:solidFill>
                <a:latin typeface="HG丸ｺﾞｼｯｸM-PRO" panose="020F0600000000000000" pitchFamily="50" charset="-128"/>
                <a:ea typeface="HG丸ｺﾞｼｯｸM-PRO" panose="020F0600000000000000" pitchFamily="50" charset="-128"/>
              </a:rPr>
              <a:t>日中も含めた不要不急の外出</a:t>
            </a:r>
            <a:r>
              <a:rPr lang="ja-JP" altLang="en-US" sz="2200" b="1" dirty="0">
                <a:latin typeface="HG丸ｺﾞｼｯｸM-PRO" panose="020F0600000000000000" pitchFamily="50" charset="-128"/>
                <a:ea typeface="HG丸ｺﾞｼｯｸM-PRO" panose="020F0600000000000000" pitchFamily="50" charset="-128"/>
              </a:rPr>
              <a:t>は控えてください</a:t>
            </a:r>
            <a:endParaRPr lang="en-US" altLang="ja-JP" sz="2200" b="1" dirty="0">
              <a:latin typeface="HG丸ｺﾞｼｯｸM-PRO" panose="020F0600000000000000" pitchFamily="50" charset="-128"/>
              <a:ea typeface="HG丸ｺﾞｼｯｸM-PRO" panose="020F0600000000000000" pitchFamily="50" charset="-128"/>
            </a:endParaRPr>
          </a:p>
          <a:p>
            <a:pPr>
              <a:buClr>
                <a:schemeClr val="tx1"/>
              </a:buClr>
            </a:pPr>
            <a:endParaRPr lang="en-US" altLang="ja-JP" sz="400" b="1" dirty="0">
              <a:latin typeface="HG丸ｺﾞｼｯｸM-PRO" panose="020F0600000000000000" pitchFamily="50" charset="-128"/>
              <a:ea typeface="HG丸ｺﾞｼｯｸM-PRO" panose="020F0600000000000000" pitchFamily="50" charset="-128"/>
            </a:endParaRPr>
          </a:p>
          <a:p>
            <a:pPr>
              <a:buClr>
                <a:schemeClr val="tx1"/>
              </a:buClr>
            </a:pPr>
            <a:endParaRPr lang="en-US" altLang="ja-JP" sz="400" b="1" dirty="0">
              <a:latin typeface="HG丸ｺﾞｼｯｸM-PRO" panose="020F0600000000000000" pitchFamily="50" charset="-128"/>
              <a:ea typeface="HG丸ｺﾞｼｯｸM-PRO" panose="020F0600000000000000" pitchFamily="50" charset="-128"/>
            </a:endParaRPr>
          </a:p>
          <a:p>
            <a:pPr marL="342900" indent="-342900">
              <a:buClr>
                <a:schemeClr val="tx1"/>
              </a:buClr>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外出する必要がある場合にも，極力家族や普段行動を</a:t>
            </a:r>
            <a:endParaRPr lang="en-US" altLang="ja-JP" sz="2200" b="1" dirty="0">
              <a:latin typeface="HG丸ｺﾞｼｯｸM-PRO" panose="020F0600000000000000" pitchFamily="50" charset="-128"/>
              <a:ea typeface="HG丸ｺﾞｼｯｸM-PRO" panose="020F0600000000000000" pitchFamily="50" charset="-128"/>
            </a:endParaRPr>
          </a:p>
          <a:p>
            <a:pPr>
              <a:buClr>
                <a:schemeClr val="tx1"/>
              </a:buClr>
            </a:pPr>
            <a:r>
              <a:rPr lang="ja-JP" altLang="en-US" sz="2200" b="1" dirty="0">
                <a:latin typeface="HG丸ｺﾞｼｯｸM-PRO" panose="020F0600000000000000" pitchFamily="50" charset="-128"/>
                <a:ea typeface="HG丸ｺﾞｼｯｸM-PRO" panose="020F0600000000000000" pitchFamily="50" charset="-128"/>
              </a:rPr>
              <a:t>　ともにしている仲間と</a:t>
            </a:r>
            <a:r>
              <a:rPr lang="ja-JP" altLang="en-US" sz="2200" b="1" dirty="0">
                <a:solidFill>
                  <a:srgbClr val="FF0000"/>
                </a:solidFill>
                <a:latin typeface="HG丸ｺﾞｼｯｸM-PRO" panose="020F0600000000000000" pitchFamily="50" charset="-128"/>
                <a:ea typeface="HG丸ｺﾞｼｯｸM-PRO" panose="020F0600000000000000" pitchFamily="50" charset="-128"/>
              </a:rPr>
              <a:t>少人数で</a:t>
            </a:r>
            <a:endParaRPr lang="en-US" altLang="ja-JP" sz="2200" b="1" dirty="0">
              <a:solidFill>
                <a:srgbClr val="FF0000"/>
              </a:solidFill>
              <a:latin typeface="HG丸ｺﾞｼｯｸM-PRO" panose="020F0600000000000000" pitchFamily="50" charset="-128"/>
              <a:ea typeface="HG丸ｺﾞｼｯｸM-PRO" panose="020F0600000000000000" pitchFamily="50" charset="-128"/>
            </a:endParaRPr>
          </a:p>
          <a:p>
            <a:pPr>
              <a:buClr>
                <a:schemeClr val="tx1"/>
              </a:buClr>
            </a:pPr>
            <a:endParaRPr lang="en-US" altLang="ja-JP" sz="400" b="1" dirty="0">
              <a:solidFill>
                <a:srgbClr val="FF0000"/>
              </a:solidFill>
              <a:latin typeface="HG丸ｺﾞｼｯｸM-PRO" panose="020F0600000000000000" pitchFamily="50" charset="-128"/>
              <a:ea typeface="HG丸ｺﾞｼｯｸM-PRO" panose="020F0600000000000000" pitchFamily="50" charset="-128"/>
            </a:endParaRPr>
          </a:p>
          <a:p>
            <a:pPr marL="342900" indent="-342900">
              <a:buClr>
                <a:schemeClr val="tx1"/>
              </a:buClr>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混雑している場所や時間を避けて行動しましょう</a:t>
            </a:r>
            <a:endParaRPr lang="en-US" altLang="ja-JP" sz="2200" b="1" dirty="0">
              <a:latin typeface="HG丸ｺﾞｼｯｸM-PRO" panose="020F0600000000000000" pitchFamily="50" charset="-128"/>
              <a:ea typeface="HG丸ｺﾞｼｯｸM-PRO" panose="020F0600000000000000" pitchFamily="50" charset="-128"/>
            </a:endParaRPr>
          </a:p>
          <a:p>
            <a:pPr>
              <a:buClr>
                <a:schemeClr val="tx1"/>
              </a:buClr>
            </a:pPr>
            <a:endParaRPr lang="en-US" altLang="ja-JP" sz="400" b="1" dirty="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AB7A145C-62FB-4E6A-8C1B-26970FA0F68D}"/>
              </a:ext>
            </a:extLst>
          </p:cNvPr>
          <p:cNvSpPr/>
          <p:nvPr/>
        </p:nvSpPr>
        <p:spPr>
          <a:xfrm>
            <a:off x="192924" y="5272490"/>
            <a:ext cx="5698900" cy="498331"/>
          </a:xfrm>
          <a:prstGeom prst="roundRect">
            <a:avLst/>
          </a:prstGeom>
          <a:solidFill>
            <a:srgbClr val="33CC33"/>
          </a:solidFill>
          <a:ln>
            <a:noFill/>
          </a:ln>
        </p:spPr>
        <p:style>
          <a:lnRef idx="2">
            <a:schemeClr val="accent2">
              <a:shade val="50000"/>
            </a:schemeClr>
          </a:lnRef>
          <a:fillRef idx="1">
            <a:schemeClr val="accent2"/>
          </a:fillRef>
          <a:effectRef idx="0">
            <a:schemeClr val="accent2"/>
          </a:effectRef>
          <a:fontRef idx="minor">
            <a:schemeClr val="lt1"/>
          </a:fontRef>
        </p:style>
        <p:txBody>
          <a:bodyPr lIns="72000" tIns="36000" rIns="72000" bIns="0" rtlCol="0" anchor="ctr"/>
          <a:lstStyle/>
          <a:p>
            <a:pPr algn="ctr"/>
            <a:r>
              <a:rPr lang="ja-JP" altLang="en-US" sz="2400" b="1" dirty="0">
                <a:latin typeface="Calibri" panose="020F0502020204030204" pitchFamily="34" charset="0"/>
                <a:cs typeface="Calibri" panose="020F0502020204030204" pitchFamily="34" charset="0"/>
              </a:rPr>
              <a:t>大規模商業施設等に対する要請（～</a:t>
            </a:r>
            <a:r>
              <a:rPr lang="en-US" altLang="ja-JP" sz="2400" b="1" dirty="0">
                <a:latin typeface="Calibri" panose="020F0502020204030204" pitchFamily="34" charset="0"/>
                <a:cs typeface="Calibri" panose="020F0502020204030204" pitchFamily="34" charset="0"/>
              </a:rPr>
              <a:t>8/31</a:t>
            </a:r>
            <a:r>
              <a:rPr lang="ja-JP" altLang="en-US" sz="2400" b="1" dirty="0">
                <a:latin typeface="Calibri" panose="020F0502020204030204" pitchFamily="34" charset="0"/>
                <a:cs typeface="Calibri" panose="020F0502020204030204" pitchFamily="34" charset="0"/>
              </a:rPr>
              <a:t>）</a:t>
            </a:r>
            <a:endParaRPr kumimoji="1" lang="ja-JP" altLang="en-US" sz="16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745C6669-B5D0-4C84-9BF8-F89B14AA517F}"/>
              </a:ext>
            </a:extLst>
          </p:cNvPr>
          <p:cNvSpPr txBox="1"/>
          <p:nvPr/>
        </p:nvSpPr>
        <p:spPr>
          <a:xfrm>
            <a:off x="301290" y="5881112"/>
            <a:ext cx="6820205" cy="83099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営業は午前５時から</a:t>
            </a:r>
            <a:r>
              <a:rPr lang="ja-JP" altLang="en-US" sz="2200" b="1" dirty="0">
                <a:solidFill>
                  <a:srgbClr val="FF0000"/>
                </a:solidFill>
                <a:latin typeface="HG丸ｺﾞｼｯｸM-PRO" panose="020F0600000000000000" pitchFamily="50" charset="-128"/>
                <a:ea typeface="HG丸ｺﾞｼｯｸM-PRO" panose="020F0600000000000000" pitchFamily="50" charset="-128"/>
              </a:rPr>
              <a:t>午後８時まで</a:t>
            </a:r>
            <a:endParaRPr lang="en-US" altLang="ja-JP" sz="2200" b="1" dirty="0">
              <a:solidFill>
                <a:srgbClr val="FF0000"/>
              </a:solidFill>
              <a:latin typeface="HG丸ｺﾞｼｯｸM-PRO" panose="020F0600000000000000" pitchFamily="50" charset="-128"/>
              <a:ea typeface="HG丸ｺﾞｼｯｸM-PRO" panose="020F0600000000000000" pitchFamily="50" charset="-128"/>
            </a:endParaRPr>
          </a:p>
          <a:p>
            <a:pPr>
              <a:spcBef>
                <a:spcPts val="1200"/>
              </a:spcBef>
            </a:pPr>
            <a:r>
              <a:rPr lang="ja-JP" altLang="en-US" sz="1600" b="1" dirty="0">
                <a:latin typeface="HG丸ｺﾞｼｯｸM-PRO" panose="020F0600000000000000" pitchFamily="50" charset="-128"/>
                <a:ea typeface="HG丸ｺﾞｼｯｸM-PRO" panose="020F0600000000000000" pitchFamily="50" charset="-128"/>
              </a:rPr>
              <a:t>（生活必需物資の小売り関係及び生活必需サービスを営む店舗を除く）</a:t>
            </a:r>
            <a:endParaRPr lang="en-US" altLang="ja-JP"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5665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4EE7234-AE0E-494D-99DE-EC9A8BF71183}"/>
              </a:ext>
            </a:extLst>
          </p:cNvPr>
          <p:cNvSpPr/>
          <p:nvPr/>
        </p:nvSpPr>
        <p:spPr>
          <a:xfrm>
            <a:off x="0" y="-9343"/>
            <a:ext cx="9906000" cy="601126"/>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4" name="テキスト ボックス 3">
            <a:extLst>
              <a:ext uri="{FF2B5EF4-FFF2-40B4-BE49-F238E27FC236}">
                <a16:creationId xmlns:a16="http://schemas.microsoft.com/office/drawing/2014/main" id="{D80131DA-1BD0-4485-8C9F-D3E57D3153B4}"/>
              </a:ext>
            </a:extLst>
          </p:cNvPr>
          <p:cNvSpPr txBox="1"/>
          <p:nvPr/>
        </p:nvSpPr>
        <p:spPr>
          <a:xfrm>
            <a:off x="-159434" y="-27492"/>
            <a:ext cx="9870118" cy="584775"/>
          </a:xfrm>
          <a:prstGeom prst="rect">
            <a:avLst/>
          </a:prstGeom>
          <a:noFill/>
        </p:spPr>
        <p:txBody>
          <a:bodyPr wrap="square" rtlCol="0">
            <a:spAutoFit/>
          </a:body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市民のみなさまへ </a:t>
            </a:r>
            <a:r>
              <a:rPr lang="ja-JP" altLang="en-US" sz="3200" b="1" i="1" dirty="0">
                <a:solidFill>
                  <a:schemeClr val="bg1"/>
                </a:solidFill>
                <a:latin typeface="ＭＳ ゴシック" panose="020B0609070205080204" pitchFamily="49" charset="-128"/>
                <a:ea typeface="ＭＳ ゴシック" panose="020B0609070205080204" pitchFamily="49" charset="-128"/>
              </a:rPr>
              <a:t>～夏の活動についての注意！～</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pic>
        <p:nvPicPr>
          <p:cNvPr id="7" name="図 6" descr="テーブル, 写真, おもちゃ, レゴ が含まれている画像&#10;&#10;自動的に生成された説明">
            <a:extLst>
              <a:ext uri="{FF2B5EF4-FFF2-40B4-BE49-F238E27FC236}">
                <a16:creationId xmlns:a16="http://schemas.microsoft.com/office/drawing/2014/main" id="{F080EEB0-7D01-4CB2-86B0-ACDC8C3E6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47" y="4114413"/>
            <a:ext cx="2599195" cy="2485985"/>
          </a:xfrm>
          <a:prstGeom prst="rect">
            <a:avLst/>
          </a:prstGeom>
        </p:spPr>
      </p:pic>
      <p:sp>
        <p:nvSpPr>
          <p:cNvPr id="6" name="テキスト ボックス 5">
            <a:extLst>
              <a:ext uri="{FF2B5EF4-FFF2-40B4-BE49-F238E27FC236}">
                <a16:creationId xmlns:a16="http://schemas.microsoft.com/office/drawing/2014/main" id="{F43C3F79-2650-4409-A500-778C612ABFCA}"/>
              </a:ext>
            </a:extLst>
          </p:cNvPr>
          <p:cNvSpPr txBox="1"/>
          <p:nvPr/>
        </p:nvSpPr>
        <p:spPr>
          <a:xfrm>
            <a:off x="-15678" y="636538"/>
            <a:ext cx="9921677" cy="523220"/>
          </a:xfrm>
          <a:prstGeom prst="rect">
            <a:avLst/>
          </a:prstGeom>
          <a:solidFill>
            <a:srgbClr val="CCFF99"/>
          </a:solidFill>
          <a:ln w="6350">
            <a:solidFill>
              <a:schemeClr val="tx1"/>
            </a:solidFill>
          </a:ln>
        </p:spPr>
        <p:txBody>
          <a:bodyPr wrap="square" rtlCol="0">
            <a:spAutoFit/>
          </a:bodyPr>
          <a:lstStyle/>
          <a:p>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　　　　　騒がずに，静かに夏を</a:t>
            </a:r>
            <a:r>
              <a:rPr lang="ja-JP" altLang="en-US" sz="2800" dirty="0">
                <a:latin typeface="HG創英角ｺﾞｼｯｸUB" panose="020B0909000000000000" pitchFamily="49" charset="-128"/>
                <a:ea typeface="HG創英角ｺﾞｼｯｸUB" panose="020B0909000000000000" pitchFamily="49" charset="-128"/>
              </a:rPr>
              <a:t>楽しみましょう！</a:t>
            </a:r>
            <a:endParaRPr lang="en-US" altLang="ja-JP" sz="2800" dirty="0">
              <a:solidFill>
                <a:srgbClr val="FF6600"/>
              </a:solidFill>
              <a:latin typeface="HG創英角ｺﾞｼｯｸUB" panose="020B0909000000000000" pitchFamily="49" charset="-128"/>
              <a:ea typeface="HG創英角ｺﾞｼｯｸUB" panose="020B0909000000000000" pitchFamily="49" charset="-128"/>
            </a:endParaRPr>
          </a:p>
        </p:txBody>
      </p:sp>
      <p:grpSp>
        <p:nvGrpSpPr>
          <p:cNvPr id="16" name="グループ化 15">
            <a:extLst>
              <a:ext uri="{FF2B5EF4-FFF2-40B4-BE49-F238E27FC236}">
                <a16:creationId xmlns:a16="http://schemas.microsoft.com/office/drawing/2014/main" id="{3C670987-F2C7-4725-97E6-8E2B94BEA0A3}"/>
              </a:ext>
            </a:extLst>
          </p:cNvPr>
          <p:cNvGrpSpPr/>
          <p:nvPr/>
        </p:nvGrpSpPr>
        <p:grpSpPr>
          <a:xfrm>
            <a:off x="115607" y="1206148"/>
            <a:ext cx="9595077" cy="4631928"/>
            <a:chOff x="16515" y="1128213"/>
            <a:chExt cx="9595077" cy="4631928"/>
          </a:xfrm>
        </p:grpSpPr>
        <p:sp>
          <p:nvSpPr>
            <p:cNvPr id="15" name="テキスト ボックス 14">
              <a:extLst>
                <a:ext uri="{FF2B5EF4-FFF2-40B4-BE49-F238E27FC236}">
                  <a16:creationId xmlns:a16="http://schemas.microsoft.com/office/drawing/2014/main" id="{BA8E9DE5-882B-49E2-ABE4-F155BAD61F12}"/>
                </a:ext>
              </a:extLst>
            </p:cNvPr>
            <p:cNvSpPr txBox="1"/>
            <p:nvPr/>
          </p:nvSpPr>
          <p:spPr>
            <a:xfrm>
              <a:off x="16515" y="1128213"/>
              <a:ext cx="9595077" cy="2908489"/>
            </a:xfrm>
            <a:prstGeom prst="rect">
              <a:avLst/>
            </a:prstGeom>
            <a:noFill/>
          </p:spPr>
          <p:txBody>
            <a:bodyPr wrap="square" rtlCol="0">
              <a:spAutoFit/>
            </a:bodyPr>
            <a:lstStyle/>
            <a:p>
              <a:pPr marL="342900" indent="-342900">
                <a:spcBef>
                  <a:spcPts val="600"/>
                </a:spcBef>
                <a:buClr>
                  <a:schemeClr val="tx1"/>
                </a:buClr>
                <a:buFont typeface="Wingdings" panose="05000000000000000000" pitchFamily="2" charset="2"/>
                <a:buChar char="Ø"/>
              </a:pPr>
              <a:r>
                <a:rPr lang="ja-JP" altLang="en-US" sz="2200" b="1" dirty="0">
                  <a:solidFill>
                    <a:srgbClr val="FF0000"/>
                  </a:solidFill>
                  <a:latin typeface="HG丸ｺﾞｼｯｸM-PRO" panose="020F0600000000000000" pitchFamily="50" charset="-128"/>
                  <a:ea typeface="HG丸ｺﾞｼｯｸM-PRO" panose="020F0600000000000000" pitchFamily="50" charset="-128"/>
                </a:rPr>
                <a:t>不要不急の帰省や旅行など</a:t>
              </a:r>
              <a:r>
                <a:rPr lang="en-US" altLang="ja-JP" sz="2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200" b="1" dirty="0">
                  <a:solidFill>
                    <a:srgbClr val="FF0000"/>
                  </a:solidFill>
                  <a:latin typeface="HG丸ｺﾞｼｯｸM-PRO" panose="020F0600000000000000" pitchFamily="50" charset="-128"/>
                  <a:ea typeface="HG丸ｺﾞｼｯｸM-PRO" panose="020F0600000000000000" pitchFamily="50" charset="-128"/>
                </a:rPr>
                <a:t>都道府県をまたぐ往来</a:t>
              </a:r>
              <a:r>
                <a:rPr lang="ja-JP" altLang="en-US" sz="2200" b="1" dirty="0">
                  <a:latin typeface="HG丸ｺﾞｼｯｸM-PRO" panose="020F0600000000000000" pitchFamily="50" charset="-128"/>
                  <a:ea typeface="HG丸ｺﾞｼｯｸM-PRO" panose="020F0600000000000000" pitchFamily="50" charset="-128"/>
                </a:rPr>
                <a:t>は控えてください</a:t>
              </a:r>
              <a:endParaRPr lang="en-US" altLang="ja-JP" sz="2200" b="1" dirty="0">
                <a:latin typeface="HG丸ｺﾞｼｯｸM-PRO" panose="020F0600000000000000" pitchFamily="50" charset="-128"/>
                <a:ea typeface="HG丸ｺﾞｼｯｸM-PRO" panose="020F0600000000000000" pitchFamily="50" charset="-128"/>
              </a:endParaRPr>
            </a:p>
            <a:p>
              <a:pPr>
                <a:spcBef>
                  <a:spcPts val="600"/>
                </a:spcBef>
                <a:buClr>
                  <a:schemeClr val="tx1"/>
                </a:buClr>
              </a:pPr>
              <a:endParaRPr lang="en-US" altLang="ja-JP" sz="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r>
                <a:rPr lang="ja-JP" altLang="en-US" sz="2200" b="1" dirty="0">
                  <a:solidFill>
                    <a:srgbClr val="FF0000"/>
                  </a:solidFill>
                  <a:latin typeface="HG丸ｺﾞｼｯｸM-PRO" panose="020F0600000000000000" pitchFamily="50" charset="-128"/>
                  <a:ea typeface="HG丸ｺﾞｼｯｸM-PRO" panose="020F0600000000000000" pitchFamily="50" charset="-128"/>
                </a:rPr>
                <a:t>海水浴，屋外プール，お祭り，キャンプ</a:t>
              </a:r>
              <a:r>
                <a:rPr lang="ja-JP" altLang="en-US" sz="2200" b="1" dirty="0">
                  <a:latin typeface="HG丸ｺﾞｼｯｸM-PRO" panose="020F0600000000000000" pitchFamily="50" charset="-128"/>
                  <a:ea typeface="HG丸ｺﾞｼｯｸM-PRO" panose="020F0600000000000000" pitchFamily="50" charset="-128"/>
                </a:rPr>
                <a:t>等，屋外でも多くの人が密集する場所では，感染リスクが潜んでいることに十分に注意した行動を</a:t>
              </a:r>
              <a:endParaRPr lang="en-US" altLang="ja-JP" sz="2200" b="1" dirty="0">
                <a:latin typeface="HG丸ｺﾞｼｯｸM-PRO" panose="020F0600000000000000" pitchFamily="50" charset="-128"/>
                <a:ea typeface="HG丸ｺﾞｼｯｸM-PRO" panose="020F0600000000000000" pitchFamily="50" charset="-128"/>
              </a:endParaRPr>
            </a:p>
            <a:p>
              <a:pPr>
                <a:spcBef>
                  <a:spcPts val="600"/>
                </a:spcBef>
                <a:buClr>
                  <a:schemeClr val="tx1"/>
                </a:buClr>
              </a:pPr>
              <a:endParaRPr lang="en-US" altLang="ja-JP" sz="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r>
                <a:rPr lang="ja-JP" altLang="en-US" sz="2200" b="1" dirty="0">
                  <a:solidFill>
                    <a:srgbClr val="FF0000"/>
                  </a:solidFill>
                  <a:latin typeface="HG丸ｺﾞｼｯｸM-PRO" panose="020F0600000000000000" pitchFamily="50" charset="-128"/>
                  <a:ea typeface="HG丸ｺﾞｼｯｸM-PRO" panose="020F0600000000000000" pitchFamily="50" charset="-128"/>
                </a:rPr>
                <a:t>オリンピック・パラリンピック</a:t>
              </a:r>
              <a:r>
                <a:rPr lang="ja-JP" altLang="en-US" sz="2200" b="1" dirty="0">
                  <a:latin typeface="HG丸ｺﾞｼｯｸM-PRO" panose="020F0600000000000000" pitchFamily="50" charset="-128"/>
                  <a:ea typeface="HG丸ｺﾞｼｯｸM-PRO" panose="020F0600000000000000" pitchFamily="50" charset="-128"/>
                </a:rPr>
                <a:t>は，自宅で家族と一緒に観戦しましょう。大勢で集まっての応援は控えましょう</a:t>
              </a:r>
              <a:endParaRPr lang="en-US" altLang="ja-JP" sz="2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人が密集しやすく，大声や歓声が続く</a:t>
              </a:r>
              <a:r>
                <a:rPr lang="ja-JP" altLang="en-US" sz="2200" b="1" dirty="0">
                  <a:solidFill>
                    <a:srgbClr val="FF0000"/>
                  </a:solidFill>
                  <a:latin typeface="HG丸ｺﾞｼｯｸM-PRO" panose="020F0600000000000000" pitchFamily="50" charset="-128"/>
                  <a:ea typeface="HG丸ｺﾞｼｯｸM-PRO" panose="020F0600000000000000" pitchFamily="50" charset="-128"/>
                </a:rPr>
                <a:t>パブリックビューイング</a:t>
              </a:r>
              <a:r>
                <a:rPr lang="ja-JP" altLang="en-US" sz="2200" b="1" dirty="0">
                  <a:latin typeface="HG丸ｺﾞｼｯｸM-PRO" panose="020F0600000000000000" pitchFamily="50" charset="-128"/>
                  <a:ea typeface="HG丸ｺﾞｼｯｸM-PRO" panose="020F0600000000000000" pitchFamily="50" charset="-128"/>
                </a:rPr>
                <a:t>等の催しへの参加は控えてください</a:t>
              </a:r>
              <a:endParaRPr lang="en-US" altLang="ja-JP" sz="2200" b="1" dirty="0">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45C15456-17BA-4F16-B490-E59CF05EB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5601">
              <a:off x="2509091" y="5437870"/>
              <a:ext cx="346791" cy="322271"/>
            </a:xfrm>
            <a:prstGeom prst="rect">
              <a:avLst/>
            </a:prstGeom>
          </p:spPr>
        </p:pic>
        <p:pic>
          <p:nvPicPr>
            <p:cNvPr id="22" name="図 21">
              <a:extLst>
                <a:ext uri="{FF2B5EF4-FFF2-40B4-BE49-F238E27FC236}">
                  <a16:creationId xmlns:a16="http://schemas.microsoft.com/office/drawing/2014/main" id="{C30077C5-F6F1-4970-B5B2-425DF19A1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5601">
              <a:off x="1003870" y="5437705"/>
              <a:ext cx="346791" cy="322271"/>
            </a:xfrm>
            <a:prstGeom prst="rect">
              <a:avLst/>
            </a:prstGeom>
          </p:spPr>
        </p:pic>
        <p:pic>
          <p:nvPicPr>
            <p:cNvPr id="23" name="図 22">
              <a:extLst>
                <a:ext uri="{FF2B5EF4-FFF2-40B4-BE49-F238E27FC236}">
                  <a16:creationId xmlns:a16="http://schemas.microsoft.com/office/drawing/2014/main" id="{11E20B11-4F8B-4E67-BC6C-E1266AC196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2995">
              <a:off x="1283723" y="4657950"/>
              <a:ext cx="188949" cy="175590"/>
            </a:xfrm>
            <a:prstGeom prst="rect">
              <a:avLst/>
            </a:prstGeom>
          </p:spPr>
        </p:pic>
        <p:pic>
          <p:nvPicPr>
            <p:cNvPr id="25" name="図 24">
              <a:extLst>
                <a:ext uri="{FF2B5EF4-FFF2-40B4-BE49-F238E27FC236}">
                  <a16:creationId xmlns:a16="http://schemas.microsoft.com/office/drawing/2014/main" id="{5740A4FA-8D3D-41C4-9BC9-A87DCCC91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5672">
              <a:off x="2421119" y="4667120"/>
              <a:ext cx="188949" cy="175590"/>
            </a:xfrm>
            <a:prstGeom prst="rect">
              <a:avLst/>
            </a:prstGeom>
          </p:spPr>
        </p:pic>
      </p:grpSp>
      <p:pic>
        <p:nvPicPr>
          <p:cNvPr id="10" name="図 9" descr="モニター, 写真, 女の子, テレビ が含まれている画像&#10;&#10;自動的に生成された説明">
            <a:extLst>
              <a:ext uri="{FF2B5EF4-FFF2-40B4-BE49-F238E27FC236}">
                <a16:creationId xmlns:a16="http://schemas.microsoft.com/office/drawing/2014/main" id="{053EF7C5-96C3-479B-8497-47F6648B6E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7216" y="4219356"/>
            <a:ext cx="2381042" cy="2381042"/>
          </a:xfrm>
          <a:prstGeom prst="rect">
            <a:avLst/>
          </a:prstGeom>
        </p:spPr>
      </p:pic>
      <p:pic>
        <p:nvPicPr>
          <p:cNvPr id="47" name="図 46">
            <a:extLst>
              <a:ext uri="{FF2B5EF4-FFF2-40B4-BE49-F238E27FC236}">
                <a16:creationId xmlns:a16="http://schemas.microsoft.com/office/drawing/2014/main" id="{6497EFC8-E3A9-4928-A8C6-CFC974F539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649">
            <a:off x="8128153" y="5933052"/>
            <a:ext cx="596074" cy="397956"/>
          </a:xfrm>
          <a:prstGeom prst="rect">
            <a:avLst/>
          </a:prstGeom>
        </p:spPr>
      </p:pic>
      <p:pic>
        <p:nvPicPr>
          <p:cNvPr id="46" name="図 45">
            <a:extLst>
              <a:ext uri="{FF2B5EF4-FFF2-40B4-BE49-F238E27FC236}">
                <a16:creationId xmlns:a16="http://schemas.microsoft.com/office/drawing/2014/main" id="{A2667086-BD7E-43FE-B376-BD182AB68B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59273">
            <a:off x="7487145" y="5851134"/>
            <a:ext cx="698341" cy="407550"/>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C71B23B6-EB37-410C-AA26-F57540D6F4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6090" y="4194951"/>
            <a:ext cx="2130103" cy="2348438"/>
          </a:xfrm>
          <a:prstGeom prst="rect">
            <a:avLst/>
          </a:prstGeom>
        </p:spPr>
      </p:pic>
    </p:spTree>
    <p:extLst>
      <p:ext uri="{BB962C8B-B14F-4D97-AF65-F5344CB8AC3E}">
        <p14:creationId xmlns:p14="http://schemas.microsoft.com/office/powerpoint/2010/main" val="131265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
            <a:ext cx="9906001" cy="583964"/>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5" name="テキスト ボックス 4"/>
          <p:cNvSpPr txBox="1"/>
          <p:nvPr/>
        </p:nvSpPr>
        <p:spPr>
          <a:xfrm>
            <a:off x="-735632" y="-5005"/>
            <a:ext cx="10947355" cy="1138773"/>
          </a:xfrm>
          <a:prstGeom prst="rect">
            <a:avLst/>
          </a:prstGeom>
          <a:noFill/>
        </p:spPr>
        <p:txBody>
          <a:bodyPr wrap="square" rtlCol="0">
            <a:spAutoFit/>
          </a:body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市民のみなさまへ　</a:t>
            </a:r>
            <a:r>
              <a:rPr lang="ja-JP" altLang="en-US" sz="3200" b="1" i="1" dirty="0">
                <a:solidFill>
                  <a:schemeClr val="bg1"/>
                </a:solidFill>
                <a:latin typeface="ＭＳ ゴシック" panose="020B0609070205080204" pitchFamily="49" charset="-128"/>
                <a:ea typeface="ＭＳ ゴシック" panose="020B0609070205080204" pitchFamily="49" charset="-128"/>
              </a:rPr>
              <a:t>～特に</a:t>
            </a:r>
            <a:r>
              <a:rPr lang="en-US" altLang="ja-JP" sz="3200" b="1" i="1" dirty="0">
                <a:solidFill>
                  <a:schemeClr val="bg1"/>
                </a:solidFill>
                <a:latin typeface="ＭＳ ゴシック" panose="020B0609070205080204" pitchFamily="49" charset="-128"/>
                <a:ea typeface="ＭＳ ゴシック" panose="020B0609070205080204" pitchFamily="49" charset="-128"/>
              </a:rPr>
              <a:t>,</a:t>
            </a:r>
            <a:r>
              <a:rPr lang="ja-JP" altLang="en-US" sz="3200" b="1" i="1" dirty="0">
                <a:solidFill>
                  <a:schemeClr val="bg1"/>
                </a:solidFill>
                <a:latin typeface="ＭＳ ゴシック" panose="020B0609070205080204" pitchFamily="49" charset="-128"/>
                <a:ea typeface="ＭＳ ゴシック" panose="020B0609070205080204" pitchFamily="49" charset="-128"/>
              </a:rPr>
              <a:t>若い世代の方は注意！</a:t>
            </a:r>
            <a:r>
              <a:rPr kumimoji="1" lang="ja-JP" altLang="en-US" sz="3200" b="1" i="1" dirty="0">
                <a:solidFill>
                  <a:schemeClr val="bg1"/>
                </a:solidFill>
                <a:latin typeface="ＭＳ ゴシック" panose="020B0609070205080204" pitchFamily="49" charset="-128"/>
                <a:ea typeface="ＭＳ ゴシック" panose="020B0609070205080204" pitchFamily="49" charset="-128"/>
              </a:rPr>
              <a:t>～</a:t>
            </a:r>
            <a:endParaRPr kumimoji="1" lang="en-US" altLang="ja-JP" sz="3200" b="1" i="1" dirty="0">
              <a:solidFill>
                <a:schemeClr val="bg1"/>
              </a:solidFill>
              <a:latin typeface="ＭＳ ゴシック" panose="020B0609070205080204" pitchFamily="49" charset="-128"/>
              <a:ea typeface="ＭＳ ゴシック" panose="020B0609070205080204" pitchFamily="49" charset="-128"/>
            </a:endParaRPr>
          </a:p>
          <a:p>
            <a:pPr algn="ctr"/>
            <a:endParaRPr kumimoji="1" lang="ja-JP" altLang="en-US" sz="3600" b="1" dirty="0">
              <a:solidFill>
                <a:srgbClr val="FFFF00"/>
              </a:solidFill>
              <a:latin typeface="ＭＳ ゴシック" panose="020B0609070205080204" pitchFamily="49" charset="-128"/>
              <a:ea typeface="ＭＳ ゴシック" panose="020B0609070205080204" pitchFamily="49" charset="-128"/>
            </a:endParaRPr>
          </a:p>
        </p:txBody>
      </p:sp>
      <p:sp>
        <p:nvSpPr>
          <p:cNvPr id="114" name="テキスト ボックス 113">
            <a:extLst>
              <a:ext uri="{FF2B5EF4-FFF2-40B4-BE49-F238E27FC236}">
                <a16:creationId xmlns:a16="http://schemas.microsoft.com/office/drawing/2014/main" id="{1DF7CA68-5DD6-44E3-9588-1B090C062E57}"/>
              </a:ext>
            </a:extLst>
          </p:cNvPr>
          <p:cNvSpPr txBox="1"/>
          <p:nvPr/>
        </p:nvSpPr>
        <p:spPr>
          <a:xfrm>
            <a:off x="887834" y="5988596"/>
            <a:ext cx="2326867" cy="707886"/>
          </a:xfrm>
          <a:prstGeom prst="rect">
            <a:avLst/>
          </a:prstGeom>
          <a:noFill/>
        </p:spPr>
        <p:txBody>
          <a:bodyPr wrap="squar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クラブやサークル等のコンパ</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15" name="テキスト ボックス 114">
            <a:extLst>
              <a:ext uri="{FF2B5EF4-FFF2-40B4-BE49-F238E27FC236}">
                <a16:creationId xmlns:a16="http://schemas.microsoft.com/office/drawing/2014/main" id="{D8E17764-0EC5-4FFB-87B2-33AD78B73007}"/>
              </a:ext>
            </a:extLst>
          </p:cNvPr>
          <p:cNvSpPr txBox="1"/>
          <p:nvPr/>
        </p:nvSpPr>
        <p:spPr>
          <a:xfrm>
            <a:off x="3600150" y="5988596"/>
            <a:ext cx="2901652" cy="707886"/>
          </a:xfrm>
          <a:prstGeom prst="rect">
            <a:avLst/>
          </a:prstGeom>
          <a:noFill/>
        </p:spPr>
        <p:txBody>
          <a:bodyPr wrap="squar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自宅や貸し部屋</a:t>
            </a:r>
            <a:r>
              <a:rPr kumimoji="1" lang="ja-JP" altLang="en-US" sz="2000" b="1" dirty="0">
                <a:latin typeface="HG丸ｺﾞｼｯｸM-PRO" panose="020F0600000000000000" pitchFamily="50" charset="-128"/>
                <a:ea typeface="HG丸ｺﾞｼｯｸM-PRO" panose="020F0600000000000000" pitchFamily="50" charset="-128"/>
              </a:rPr>
              <a:t>に</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集まっての飲み会</a:t>
            </a:r>
          </a:p>
        </p:txBody>
      </p:sp>
      <p:sp>
        <p:nvSpPr>
          <p:cNvPr id="116" name="テキスト ボックス 115">
            <a:extLst>
              <a:ext uri="{FF2B5EF4-FFF2-40B4-BE49-F238E27FC236}">
                <a16:creationId xmlns:a16="http://schemas.microsoft.com/office/drawing/2014/main" id="{894C63DA-ECB6-4B59-82A1-026E44BB976C}"/>
              </a:ext>
            </a:extLst>
          </p:cNvPr>
          <p:cNvSpPr txBox="1"/>
          <p:nvPr/>
        </p:nvSpPr>
        <p:spPr>
          <a:xfrm>
            <a:off x="6568401" y="5982116"/>
            <a:ext cx="3322601" cy="707886"/>
          </a:xfrm>
          <a:prstGeom prst="rect">
            <a:avLst/>
          </a:prstGeom>
          <a:noFill/>
        </p:spPr>
        <p:txBody>
          <a:bodyPr wrap="squar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コンサート</a:t>
            </a:r>
            <a:r>
              <a:rPr lang="ja-JP" altLang="en-US" sz="2000" b="1" dirty="0">
                <a:latin typeface="HG丸ｺﾞｼｯｸM-PRO" panose="020F0600000000000000" pitchFamily="50" charset="-128"/>
                <a:ea typeface="HG丸ｺﾞｼｯｸM-PRO" panose="020F0600000000000000" pitchFamily="50" charset="-128"/>
              </a:rPr>
              <a:t>やライブ等で</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大声を出す</a:t>
            </a:r>
            <a:endParaRPr kumimoji="1" lang="ja-JP" altLang="en-US" sz="1500" dirty="0">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4043C3DC-CC3F-4580-8685-0BC0E47026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9718" y="3958342"/>
            <a:ext cx="3404982" cy="1967585"/>
          </a:xfrm>
          <a:prstGeom prst="rect">
            <a:avLst/>
          </a:prstGeom>
        </p:spPr>
      </p:pic>
      <p:sp>
        <p:nvSpPr>
          <p:cNvPr id="27" name="テキスト ボックス 26">
            <a:extLst>
              <a:ext uri="{FF2B5EF4-FFF2-40B4-BE49-F238E27FC236}">
                <a16:creationId xmlns:a16="http://schemas.microsoft.com/office/drawing/2014/main" id="{7B68E9F5-71E8-4E8A-BA83-C95024F9A3C7}"/>
              </a:ext>
            </a:extLst>
          </p:cNvPr>
          <p:cNvSpPr txBox="1"/>
          <p:nvPr/>
        </p:nvSpPr>
        <p:spPr>
          <a:xfrm>
            <a:off x="151921" y="1933270"/>
            <a:ext cx="6490003" cy="1415772"/>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飲食等でマスクを外す機会が増える</a:t>
            </a:r>
            <a:endParaRPr lang="en-US" altLang="ja-JP" sz="2200" b="1" dirty="0">
              <a:latin typeface="HG丸ｺﾞｼｯｸM-PRO" panose="020F0600000000000000" pitchFamily="50" charset="-128"/>
              <a:ea typeface="HG丸ｺﾞｼｯｸM-PRO" panose="020F0600000000000000" pitchFamily="50" charset="-128"/>
            </a:endParaRPr>
          </a:p>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普段，顔を合わせない人との接触が増える</a:t>
            </a:r>
            <a:endParaRPr lang="en-US" altLang="ja-JP" sz="2200" b="1" dirty="0">
              <a:latin typeface="HG丸ｺﾞｼｯｸM-PRO" panose="020F0600000000000000" pitchFamily="50" charset="-128"/>
              <a:ea typeface="HG丸ｺﾞｼｯｸM-PRO" panose="020F0600000000000000" pitchFamily="50" charset="-128"/>
            </a:endParaRPr>
          </a:p>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大声になりやすく，飛沫が飛びやすい</a:t>
            </a:r>
            <a:endParaRPr lang="en-US" altLang="ja-JP" sz="2200" b="1" dirty="0">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9EC33892-C30E-4CA7-971E-C8F167C1F386}"/>
              </a:ext>
            </a:extLst>
          </p:cNvPr>
          <p:cNvSpPr txBox="1"/>
          <p:nvPr/>
        </p:nvSpPr>
        <p:spPr>
          <a:xfrm>
            <a:off x="20424" y="735166"/>
            <a:ext cx="9906001" cy="954107"/>
          </a:xfrm>
          <a:prstGeom prst="rect">
            <a:avLst/>
          </a:prstGeom>
          <a:solidFill>
            <a:srgbClr val="CCFF99"/>
          </a:solidFill>
          <a:ln w="6350">
            <a:solidFill>
              <a:schemeClr val="tx1"/>
            </a:solidFill>
          </a:ln>
        </p:spPr>
        <p:txBody>
          <a:bodyPr wrap="square" rtlCol="0">
            <a:spAutoFit/>
          </a:bodyPr>
          <a:lstStyle/>
          <a:p>
            <a:r>
              <a:rPr lang="ja-JP" altLang="en-US" sz="28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大人数でのコンパや会食</a:t>
            </a:r>
            <a:r>
              <a:rPr lang="ja-JP" altLang="en-US" sz="2800" dirty="0">
                <a:latin typeface="HG創英角ｺﾞｼｯｸUB" panose="020B0909000000000000" pitchFamily="49" charset="-128"/>
                <a:ea typeface="HG創英角ｺﾞｼｯｸUB" panose="020B0909000000000000" pitchFamily="49" charset="-128"/>
              </a:rPr>
              <a:t>等はやめましょう！</a:t>
            </a:r>
            <a:endParaRPr lang="en-US" altLang="ja-JP"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　　　　</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３０代以下の若者</a:t>
            </a:r>
            <a:r>
              <a:rPr kumimoji="1" lang="ja-JP" altLang="en-US" sz="2400" b="1" dirty="0">
                <a:latin typeface="HG丸ｺﾞｼｯｸM-PRO" panose="020F0600000000000000" pitchFamily="50" charset="-128"/>
                <a:ea typeface="HG丸ｺﾞｼｯｸM-PRO" panose="020F0600000000000000" pitchFamily="50" charset="-128"/>
              </a:rPr>
              <a:t>の感染が非常に増えています</a:t>
            </a:r>
            <a:endParaRPr kumimoji="1" lang="en-US" altLang="ja-JP" sz="2400" b="1" dirty="0">
              <a:latin typeface="HG創英角ｺﾞｼｯｸUB" panose="020B0909000000000000" pitchFamily="49" charset="-128"/>
              <a:ea typeface="HG創英角ｺﾞｼｯｸUB" panose="020B0909000000000000" pitchFamily="49" charset="-128"/>
            </a:endParaRPr>
          </a:p>
        </p:txBody>
      </p:sp>
      <p:sp>
        <p:nvSpPr>
          <p:cNvPr id="17" name="テキスト ボックス 16">
            <a:extLst>
              <a:ext uri="{FF2B5EF4-FFF2-40B4-BE49-F238E27FC236}">
                <a16:creationId xmlns:a16="http://schemas.microsoft.com/office/drawing/2014/main" id="{4B5112E5-9218-4802-8A8E-78A0D53D6C8B}"/>
              </a:ext>
            </a:extLst>
          </p:cNvPr>
          <p:cNvSpPr txBox="1"/>
          <p:nvPr/>
        </p:nvSpPr>
        <p:spPr>
          <a:xfrm>
            <a:off x="3163743" y="2909509"/>
            <a:ext cx="1764480" cy="1862048"/>
          </a:xfrm>
          <a:prstGeom prst="rect">
            <a:avLst/>
          </a:prstGeom>
          <a:noFill/>
        </p:spPr>
        <p:txBody>
          <a:bodyPr wrap="square" rtlCol="0">
            <a:spAutoFit/>
          </a:bodyPr>
          <a:lstStyle/>
          <a:p>
            <a:r>
              <a:rPr kumimoji="1" lang="en-US" altLang="ja-JP" sz="11500" dirty="0">
                <a:solidFill>
                  <a:srgbClr val="FF0000"/>
                </a:solidFill>
                <a:latin typeface="HGPｺﾞｼｯｸM" panose="020B0600000000000000" pitchFamily="50" charset="-128"/>
                <a:ea typeface="HGPｺﾞｼｯｸM" panose="020B0600000000000000" pitchFamily="50" charset="-128"/>
              </a:rPr>
              <a:t>×</a:t>
            </a:r>
            <a:endParaRPr kumimoji="1" lang="ja-JP" altLang="en-US" sz="11500" dirty="0">
              <a:solidFill>
                <a:srgbClr val="FF0000"/>
              </a:solidFill>
              <a:latin typeface="HGPｺﾞｼｯｸM" panose="020B0600000000000000" pitchFamily="50" charset="-128"/>
              <a:ea typeface="HGPｺﾞｼｯｸM" panose="020B0600000000000000" pitchFamily="50" charset="-128"/>
            </a:endParaRPr>
          </a:p>
        </p:txBody>
      </p:sp>
      <p:sp>
        <p:nvSpPr>
          <p:cNvPr id="18" name="テキスト ボックス 17">
            <a:extLst>
              <a:ext uri="{FF2B5EF4-FFF2-40B4-BE49-F238E27FC236}">
                <a16:creationId xmlns:a16="http://schemas.microsoft.com/office/drawing/2014/main" id="{B5DE2C9B-2B9C-4534-BEE1-4DE21790F774}"/>
              </a:ext>
            </a:extLst>
          </p:cNvPr>
          <p:cNvSpPr txBox="1"/>
          <p:nvPr/>
        </p:nvSpPr>
        <p:spPr>
          <a:xfrm>
            <a:off x="286788" y="2859070"/>
            <a:ext cx="1764480" cy="1862048"/>
          </a:xfrm>
          <a:prstGeom prst="rect">
            <a:avLst/>
          </a:prstGeom>
          <a:noFill/>
        </p:spPr>
        <p:txBody>
          <a:bodyPr wrap="square" rtlCol="0">
            <a:spAutoFit/>
          </a:bodyPr>
          <a:lstStyle/>
          <a:p>
            <a:r>
              <a:rPr kumimoji="1" lang="en-US" altLang="ja-JP" sz="11500" dirty="0">
                <a:solidFill>
                  <a:srgbClr val="FF0000"/>
                </a:solidFill>
                <a:latin typeface="HGPｺﾞｼｯｸM" panose="020B0600000000000000" pitchFamily="50" charset="-128"/>
                <a:ea typeface="HGPｺﾞｼｯｸM" panose="020B0600000000000000" pitchFamily="50" charset="-128"/>
              </a:rPr>
              <a:t>×</a:t>
            </a:r>
            <a:endParaRPr kumimoji="1" lang="ja-JP" altLang="en-US" sz="11500" dirty="0">
              <a:solidFill>
                <a:srgbClr val="FF0000"/>
              </a:solidFill>
              <a:latin typeface="HGPｺﾞｼｯｸM" panose="020B0600000000000000" pitchFamily="50" charset="-128"/>
              <a:ea typeface="HGPｺﾞｼｯｸM" panose="020B0600000000000000" pitchFamily="50" charset="-128"/>
            </a:endParaRPr>
          </a:p>
        </p:txBody>
      </p:sp>
      <p:pic>
        <p:nvPicPr>
          <p:cNvPr id="6" name="図 5" descr="おもちゃ, 人形, テーブル, 屋内 が含まれている画像&#10;&#10;自動的に生成された説明">
            <a:extLst>
              <a:ext uri="{FF2B5EF4-FFF2-40B4-BE49-F238E27FC236}">
                <a16:creationId xmlns:a16="http://schemas.microsoft.com/office/drawing/2014/main" id="{D36BF28E-C5E9-49F6-A6A7-7EF7FA094B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601" y="3790094"/>
            <a:ext cx="2536599" cy="2086353"/>
          </a:xfrm>
          <a:prstGeom prst="rect">
            <a:avLst/>
          </a:prstGeom>
        </p:spPr>
      </p:pic>
      <p:sp>
        <p:nvSpPr>
          <p:cNvPr id="11" name="吹き出し: 円形 10">
            <a:extLst>
              <a:ext uri="{FF2B5EF4-FFF2-40B4-BE49-F238E27FC236}">
                <a16:creationId xmlns:a16="http://schemas.microsoft.com/office/drawing/2014/main" id="{7D54FB41-466F-4B5F-9E08-DE3337176511}"/>
              </a:ext>
            </a:extLst>
          </p:cNvPr>
          <p:cNvSpPr/>
          <p:nvPr/>
        </p:nvSpPr>
        <p:spPr>
          <a:xfrm>
            <a:off x="6040698" y="1933270"/>
            <a:ext cx="3556774" cy="1733518"/>
          </a:xfrm>
          <a:prstGeom prst="wedgeEllipseCallout">
            <a:avLst>
              <a:gd name="adj1" fmla="val -55991"/>
              <a:gd name="adj2" fmla="val 73532"/>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F484B06D-A9C5-4992-BB86-6EC972634E26}"/>
              </a:ext>
            </a:extLst>
          </p:cNvPr>
          <p:cNvSpPr txBox="1"/>
          <p:nvPr/>
        </p:nvSpPr>
        <p:spPr>
          <a:xfrm>
            <a:off x="6318740" y="2110007"/>
            <a:ext cx="3000689" cy="1323439"/>
          </a:xfrm>
          <a:prstGeom prst="rect">
            <a:avLst/>
          </a:prstGeom>
          <a:noFill/>
        </p:spPr>
        <p:txBody>
          <a:bodyPr wrap="square" rtlCol="0">
            <a:spAutoFit/>
          </a:bodyPr>
          <a:lstStyle/>
          <a:p>
            <a:pPr>
              <a:spcBef>
                <a:spcPts val="1200"/>
              </a:spcBef>
            </a:pP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飲食店以外でも，</a:t>
            </a:r>
            <a:endParaRPr lang="en-US" altLang="ja-JP" sz="2000" dirty="0">
              <a:latin typeface="HGP創英角ｺﾞｼｯｸUB" panose="020B0900000000000000" pitchFamily="50" charset="-128"/>
              <a:ea typeface="HGP創英角ｺﾞｼｯｸUB" panose="020B0900000000000000" pitchFamily="50" charset="-128"/>
            </a:endParaRPr>
          </a:p>
          <a:p>
            <a:pPr>
              <a:spcBef>
                <a:spcPts val="1200"/>
              </a:spcBef>
            </a:pP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　・飲食マナーは必ず守る。</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a:p>
            <a:pPr>
              <a:spcBef>
                <a:spcPts val="1200"/>
              </a:spcBef>
            </a:pP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　・大人数飲み会はＮＧ。</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0" name="図 9" descr="ケーキ, 光, 明かり, フロント が含まれている画像&#10;&#10;自動的に生成された説明">
            <a:extLst>
              <a:ext uri="{FF2B5EF4-FFF2-40B4-BE49-F238E27FC236}">
                <a16:creationId xmlns:a16="http://schemas.microsoft.com/office/drawing/2014/main" id="{F10F683D-B1FC-4EAA-AEA2-84A19278B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0111" y="3696824"/>
            <a:ext cx="3112126" cy="2359638"/>
          </a:xfrm>
          <a:prstGeom prst="rect">
            <a:avLst/>
          </a:prstGeom>
        </p:spPr>
      </p:pic>
      <p:sp>
        <p:nvSpPr>
          <p:cNvPr id="21" name="テキスト ボックス 20">
            <a:extLst>
              <a:ext uri="{FF2B5EF4-FFF2-40B4-BE49-F238E27FC236}">
                <a16:creationId xmlns:a16="http://schemas.microsoft.com/office/drawing/2014/main" id="{746D1CA1-039B-4BC1-AC71-668D7CE17582}"/>
              </a:ext>
            </a:extLst>
          </p:cNvPr>
          <p:cNvSpPr txBox="1"/>
          <p:nvPr/>
        </p:nvSpPr>
        <p:spPr>
          <a:xfrm>
            <a:off x="6627906" y="2909509"/>
            <a:ext cx="1764480" cy="1862048"/>
          </a:xfrm>
          <a:prstGeom prst="rect">
            <a:avLst/>
          </a:prstGeom>
          <a:noFill/>
        </p:spPr>
        <p:txBody>
          <a:bodyPr wrap="square" rtlCol="0">
            <a:spAutoFit/>
          </a:bodyPr>
          <a:lstStyle/>
          <a:p>
            <a:r>
              <a:rPr kumimoji="1" lang="en-US" altLang="ja-JP" sz="11500" dirty="0">
                <a:solidFill>
                  <a:srgbClr val="FF0000"/>
                </a:solidFill>
                <a:latin typeface="HGPｺﾞｼｯｸM" panose="020B0600000000000000" pitchFamily="50" charset="-128"/>
                <a:ea typeface="HGPｺﾞｼｯｸM" panose="020B0600000000000000" pitchFamily="50" charset="-128"/>
              </a:rPr>
              <a:t>×</a:t>
            </a:r>
            <a:endParaRPr kumimoji="1" lang="ja-JP" altLang="en-US" sz="11500" dirty="0">
              <a:solidFill>
                <a:srgbClr val="FF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8658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9A7BA5-CC71-43D9-A3DC-D9C1339A57BC}"/>
              </a:ext>
            </a:extLst>
          </p:cNvPr>
          <p:cNvSpPr/>
          <p:nvPr/>
        </p:nvSpPr>
        <p:spPr>
          <a:xfrm>
            <a:off x="-1" y="1"/>
            <a:ext cx="9906001" cy="583964"/>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5" name="テキスト ボックス 4">
            <a:extLst>
              <a:ext uri="{FF2B5EF4-FFF2-40B4-BE49-F238E27FC236}">
                <a16:creationId xmlns:a16="http://schemas.microsoft.com/office/drawing/2014/main" id="{EF784B46-30BB-486F-9B24-A59C940BBD6E}"/>
              </a:ext>
            </a:extLst>
          </p:cNvPr>
          <p:cNvSpPr txBox="1"/>
          <p:nvPr/>
        </p:nvSpPr>
        <p:spPr>
          <a:xfrm>
            <a:off x="-735632" y="-5005"/>
            <a:ext cx="10947355" cy="1138773"/>
          </a:xfrm>
          <a:prstGeom prst="rect">
            <a:avLst/>
          </a:prstGeom>
          <a:noFill/>
        </p:spPr>
        <p:txBody>
          <a:bodyPr wrap="square" rtlCol="0">
            <a:spAutoFit/>
          </a:body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市民のみなさまへ　</a:t>
            </a:r>
            <a:r>
              <a:rPr lang="ja-JP" altLang="en-US" sz="3200" b="1" i="1" dirty="0">
                <a:solidFill>
                  <a:schemeClr val="bg1"/>
                </a:solidFill>
                <a:latin typeface="ＭＳ ゴシック" panose="020B0609070205080204" pitchFamily="49" charset="-128"/>
                <a:ea typeface="ＭＳ ゴシック" panose="020B0609070205080204" pitchFamily="49" charset="-128"/>
              </a:rPr>
              <a:t>～クラスターが発生しています</a:t>
            </a:r>
            <a:r>
              <a:rPr kumimoji="1" lang="ja-JP" altLang="en-US" sz="3200" b="1" i="1" dirty="0">
                <a:solidFill>
                  <a:schemeClr val="bg1"/>
                </a:solidFill>
                <a:latin typeface="ＭＳ ゴシック" panose="020B0609070205080204" pitchFamily="49" charset="-128"/>
                <a:ea typeface="ＭＳ ゴシック" panose="020B0609070205080204" pitchFamily="49" charset="-128"/>
              </a:rPr>
              <a:t>～</a:t>
            </a:r>
            <a:endParaRPr kumimoji="1" lang="en-US" altLang="ja-JP" sz="3200" b="1" i="1" dirty="0">
              <a:solidFill>
                <a:schemeClr val="bg1"/>
              </a:solidFill>
              <a:latin typeface="ＭＳ ゴシック" panose="020B0609070205080204" pitchFamily="49" charset="-128"/>
              <a:ea typeface="ＭＳ ゴシック" panose="020B0609070205080204" pitchFamily="49" charset="-128"/>
            </a:endParaRPr>
          </a:p>
          <a:p>
            <a:pPr algn="ctr"/>
            <a:endParaRPr kumimoji="1" lang="ja-JP" altLang="en-US" sz="3600" b="1" dirty="0">
              <a:solidFill>
                <a:srgbClr val="FFFF00"/>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FA538061-4230-4BDA-8DD7-5E6942A27F38}"/>
              </a:ext>
            </a:extLst>
          </p:cNvPr>
          <p:cNvSpPr txBox="1"/>
          <p:nvPr/>
        </p:nvSpPr>
        <p:spPr>
          <a:xfrm>
            <a:off x="15236" y="702518"/>
            <a:ext cx="9863055" cy="954107"/>
          </a:xfrm>
          <a:prstGeom prst="rect">
            <a:avLst/>
          </a:prstGeom>
          <a:solidFill>
            <a:srgbClr val="CCFF99"/>
          </a:solidFill>
          <a:ln w="6350">
            <a:solidFill>
              <a:schemeClr val="tx1"/>
            </a:solidFill>
          </a:ln>
        </p:spPr>
        <p:txBody>
          <a:bodyPr wrap="square" rtlCol="0">
            <a:spAutoFit/>
          </a:bodyPr>
          <a:lstStyle/>
          <a:p>
            <a:r>
              <a:rPr lang="ja-JP" altLang="en-US" sz="2800" spc="-200" dirty="0">
                <a:solidFill>
                  <a:srgbClr val="FF0000"/>
                </a:solidFill>
                <a:latin typeface="HG創英角ｺﾞｼｯｸUB" panose="020B0909000000000000" pitchFamily="49" charset="-128"/>
                <a:ea typeface="HG創英角ｺﾞｼｯｸUB" panose="020B0909000000000000" pitchFamily="49" charset="-128"/>
              </a:rPr>
              <a:t> 中学・高校・大学の部活動，大人数での会食等でクラスターが</a:t>
            </a:r>
            <a:endParaRPr lang="en-US" altLang="ja-JP" sz="2800" spc="-200"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sz="2800" spc="-200" dirty="0">
                <a:solidFill>
                  <a:srgbClr val="FF0000"/>
                </a:solidFill>
                <a:latin typeface="HG創英角ｺﾞｼｯｸUB" panose="020B0909000000000000" pitchFamily="49" charset="-128"/>
                <a:ea typeface="HG創英角ｺﾞｼｯｸUB" panose="020B0909000000000000" pitchFamily="49" charset="-128"/>
              </a:rPr>
              <a:t> 発生しています！</a:t>
            </a:r>
            <a:r>
              <a:rPr lang="ja-JP" altLang="en-US" sz="2400" spc="-300" dirty="0">
                <a:solidFill>
                  <a:srgbClr val="FF0000"/>
                </a:solidFill>
                <a:latin typeface="HG創英角ｺﾞｼｯｸUB" panose="020B0909000000000000" pitchFamily="49" charset="-128"/>
                <a:ea typeface="HG創英角ｺﾞｼｯｸUB" panose="020B0909000000000000" pitchFamily="49" charset="-128"/>
              </a:rPr>
              <a:t>　　　   </a:t>
            </a:r>
            <a:r>
              <a:rPr lang="ja-JP" altLang="en-US" sz="2200" b="1" spc="-200" dirty="0">
                <a:latin typeface="HG丸ｺﾞｼｯｸM-PRO" panose="020F0600000000000000" pitchFamily="50" charset="-128"/>
                <a:ea typeface="HG丸ｺﾞｼｯｸM-PRO" panose="020F0600000000000000" pitchFamily="50" charset="-128"/>
              </a:rPr>
              <a:t>ひとりひとりが慎重な行動をお願いします！</a:t>
            </a:r>
            <a:endParaRPr lang="en-US" altLang="ja-JP" sz="2200" b="1" spc="-2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A9EA47FF-A447-4242-BD88-A84CED961207}"/>
              </a:ext>
            </a:extLst>
          </p:cNvPr>
          <p:cNvSpPr txBox="1"/>
          <p:nvPr/>
        </p:nvSpPr>
        <p:spPr>
          <a:xfrm>
            <a:off x="181469" y="1772816"/>
            <a:ext cx="9543062" cy="3200876"/>
          </a:xfrm>
          <a:prstGeom prst="rect">
            <a:avLst/>
          </a:prstGeom>
          <a:noFill/>
        </p:spPr>
        <p:txBody>
          <a:bodyPr wrap="square" rtlCol="0">
            <a:spAutoFit/>
          </a:bodyPr>
          <a:lstStyle/>
          <a:p>
            <a:pPr>
              <a:spcBef>
                <a:spcPts val="1200"/>
              </a:spcBef>
            </a:pPr>
            <a:r>
              <a:rPr lang="ja-JP" altLang="en-US" sz="2200" b="1" dirty="0">
                <a:latin typeface="HG丸ｺﾞｼｯｸM-PRO" panose="020F0600000000000000" pitchFamily="50" charset="-128"/>
                <a:ea typeface="HG丸ｺﾞｼｯｸM-PRO" panose="020F0600000000000000" pitchFamily="50" charset="-128"/>
              </a:rPr>
              <a:t>＜クラスターの発生事例＞</a:t>
            </a:r>
            <a:endParaRPr lang="en-US" altLang="ja-JP" sz="2200" b="1" dirty="0">
              <a:latin typeface="HG丸ｺﾞｼｯｸM-PRO" panose="020F0600000000000000" pitchFamily="50" charset="-128"/>
              <a:ea typeface="HG丸ｺﾞｼｯｸM-PRO" panose="020F0600000000000000" pitchFamily="50" charset="-128"/>
            </a:endParaRPr>
          </a:p>
          <a:p>
            <a:pPr>
              <a:spcBef>
                <a:spcPts val="1200"/>
              </a:spcBef>
            </a:pPr>
            <a:r>
              <a:rPr lang="ja-JP" altLang="en-US" sz="2200" b="1" dirty="0">
                <a:latin typeface="HG丸ｺﾞｼｯｸM-PRO" panose="020F0600000000000000" pitchFamily="50" charset="-128"/>
                <a:ea typeface="HG丸ｺﾞｼｯｸM-PRO" panose="020F0600000000000000" pitchFamily="50" charset="-128"/>
              </a:rPr>
              <a:t>部活動・課外活動　</a:t>
            </a:r>
            <a:r>
              <a:rPr lang="ja-JP" altLang="en-US" sz="1600" dirty="0">
                <a:latin typeface="HG丸ｺﾞｼｯｸM-PRO" panose="020F0600000000000000" pitchFamily="50" charset="-128"/>
                <a:ea typeface="HG丸ｺﾞｼｯｸM-PRO" panose="020F0600000000000000" pitchFamily="50" charset="-128"/>
              </a:rPr>
              <a:t>練習や試合中だけでなく，更衣室での雑談や練習後の食事の場面等も注意。</a:t>
            </a:r>
            <a:endParaRPr lang="en-US" altLang="ja-JP" sz="1600" dirty="0">
              <a:latin typeface="HG丸ｺﾞｼｯｸM-PRO" panose="020F0600000000000000" pitchFamily="50" charset="-128"/>
              <a:ea typeface="HG丸ｺﾞｼｯｸM-PRO" panose="020F0600000000000000" pitchFamily="50" charset="-128"/>
            </a:endParaRPr>
          </a:p>
          <a:p>
            <a:pPr>
              <a:spcBef>
                <a:spcPts val="1200"/>
              </a:spcBef>
            </a:pPr>
            <a:r>
              <a:rPr lang="ja-JP" altLang="en-US" sz="2200" b="1" dirty="0">
                <a:latin typeface="HG丸ｺﾞｼｯｸM-PRO" panose="020F0600000000000000" pitchFamily="50" charset="-128"/>
                <a:ea typeface="HG丸ｺﾞｼｯｸM-PRO" panose="020F0600000000000000" pitchFamily="50" charset="-128"/>
              </a:rPr>
              <a:t>大人数での会食　　</a:t>
            </a:r>
            <a:r>
              <a:rPr lang="ja-JP" altLang="en-US" sz="1600" dirty="0">
                <a:latin typeface="HG丸ｺﾞｼｯｸM-PRO" panose="020F0600000000000000" pitchFamily="50" charset="-128"/>
                <a:ea typeface="HG丸ｺﾞｼｯｸM-PRO" panose="020F0600000000000000" pitchFamily="50" charset="-128"/>
              </a:rPr>
              <a:t>大勢又は長時間は屋外でもリスク高。バーベキューも注意。</a:t>
            </a:r>
            <a:endParaRPr lang="en-US" altLang="ja-JP" sz="1600" dirty="0">
              <a:latin typeface="HG丸ｺﾞｼｯｸM-PRO" panose="020F0600000000000000" pitchFamily="50" charset="-128"/>
              <a:ea typeface="HG丸ｺﾞｼｯｸM-PRO" panose="020F0600000000000000" pitchFamily="50" charset="-128"/>
            </a:endParaRPr>
          </a:p>
          <a:p>
            <a:pPr>
              <a:spcBef>
                <a:spcPts val="1200"/>
              </a:spcBef>
            </a:pPr>
            <a:r>
              <a:rPr lang="ja-JP" altLang="en-US" sz="1600" dirty="0">
                <a:latin typeface="HG丸ｺﾞｼｯｸM-PRO" panose="020F0600000000000000" pitchFamily="50" charset="-128"/>
                <a:ea typeface="HG丸ｺﾞｼｯｸM-PRO" panose="020F0600000000000000" pitchFamily="50" charset="-128"/>
              </a:rPr>
              <a:t>　　　　　　　　　　　　宅飲みは，狭い，気が緩む，長くなるなど，さらにリスク高。</a:t>
            </a:r>
          </a:p>
          <a:p>
            <a:pPr>
              <a:spcBef>
                <a:spcPts val="1200"/>
              </a:spcBef>
            </a:pPr>
            <a:r>
              <a:rPr lang="ja-JP" altLang="en-US" sz="2200" b="1" dirty="0">
                <a:latin typeface="HG丸ｺﾞｼｯｸM-PRO" panose="020F0600000000000000" pitchFamily="50" charset="-128"/>
                <a:ea typeface="HG丸ｺﾞｼｯｸM-PRO" panose="020F0600000000000000" pitchFamily="50" charset="-128"/>
              </a:rPr>
              <a:t>飲食店やバー　　　</a:t>
            </a:r>
            <a:r>
              <a:rPr lang="ja-JP" altLang="en-US" sz="1600" dirty="0">
                <a:latin typeface="HG丸ｺﾞｼｯｸM-PRO" panose="020F0600000000000000" pitchFamily="50" charset="-128"/>
                <a:ea typeface="HG丸ｺﾞｼｯｸM-PRO" panose="020F0600000000000000" pitchFamily="50" charset="-128"/>
              </a:rPr>
              <a:t>感染対策が十分とられているお店を利用しましょう</a:t>
            </a:r>
            <a:r>
              <a:rPr lang="ja-JP" altLang="en-US" sz="2200" b="1" dirty="0">
                <a:latin typeface="HG丸ｺﾞｼｯｸM-PRO" panose="020F0600000000000000" pitchFamily="50" charset="-128"/>
                <a:ea typeface="HG丸ｺﾞｼｯｸM-PRO" panose="020F0600000000000000" pitchFamily="50" charset="-128"/>
              </a:rPr>
              <a:t>　　　　　　</a:t>
            </a:r>
            <a:endParaRPr lang="en-US" altLang="ja-JP" sz="2200" b="1" dirty="0">
              <a:latin typeface="HG丸ｺﾞｼｯｸM-PRO" panose="020F0600000000000000" pitchFamily="50" charset="-128"/>
              <a:ea typeface="HG丸ｺﾞｼｯｸM-PRO" panose="020F0600000000000000" pitchFamily="50" charset="-128"/>
            </a:endParaRPr>
          </a:p>
          <a:p>
            <a:pPr>
              <a:spcBef>
                <a:spcPts val="1200"/>
              </a:spcBef>
            </a:pPr>
            <a:r>
              <a:rPr lang="ja-JP" altLang="en-US" sz="2200" b="1" dirty="0">
                <a:latin typeface="HG丸ｺﾞｼｯｸM-PRO" panose="020F0600000000000000" pitchFamily="50" charset="-128"/>
                <a:ea typeface="HG丸ｺﾞｼｯｸM-PRO" panose="020F0600000000000000" pitchFamily="50" charset="-128"/>
              </a:rPr>
              <a:t>事業所など　　　　</a:t>
            </a:r>
            <a:r>
              <a:rPr lang="ja-JP" altLang="en-US" sz="1600" dirty="0">
                <a:latin typeface="HG丸ｺﾞｼｯｸM-PRO" panose="020F0600000000000000" pitchFamily="50" charset="-128"/>
                <a:ea typeface="HG丸ｺﾞｼｯｸM-PRO" panose="020F0600000000000000" pitchFamily="50" charset="-128"/>
              </a:rPr>
              <a:t>ランチや休憩時は特に注意。</a:t>
            </a:r>
            <a:endParaRPr lang="en-US" altLang="ja-JP" sz="1600" dirty="0">
              <a:latin typeface="HG丸ｺﾞｼｯｸM-PRO" panose="020F0600000000000000" pitchFamily="50" charset="-128"/>
              <a:ea typeface="HG丸ｺﾞｼｯｸM-PRO" panose="020F0600000000000000" pitchFamily="50" charset="-128"/>
            </a:endParaRPr>
          </a:p>
          <a:p>
            <a:pPr>
              <a:spcBef>
                <a:spcPts val="1200"/>
              </a:spcBef>
            </a:pPr>
            <a:r>
              <a:rPr lang="ja-JP" altLang="en-US" sz="1600" dirty="0">
                <a:latin typeface="HG丸ｺﾞｼｯｸM-PRO" panose="020F0600000000000000" pitchFamily="50" charset="-128"/>
                <a:ea typeface="HG丸ｺﾞｼｯｸM-PRO" panose="020F0600000000000000" pitchFamily="50" charset="-128"/>
              </a:rPr>
              <a:t>　　　　　　　　　　　　給湯室や喫煙所のつながりで別の集団に拡大することも</a:t>
            </a:r>
            <a:endParaRPr lang="en-US" altLang="ja-JP" sz="2200" b="1"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8D084675-F638-41BA-9F52-DCF381BA2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08" y="4987220"/>
            <a:ext cx="1714500" cy="1714500"/>
          </a:xfrm>
          <a:prstGeom prst="rect">
            <a:avLst/>
          </a:prstGeom>
        </p:spPr>
      </p:pic>
      <p:pic>
        <p:nvPicPr>
          <p:cNvPr id="15" name="図 14" descr="おもちゃ, 人形, コンピュータ, 女の子 が含まれている画像&#10;&#10;自動的に生成された説明">
            <a:extLst>
              <a:ext uri="{FF2B5EF4-FFF2-40B4-BE49-F238E27FC236}">
                <a16:creationId xmlns:a16="http://schemas.microsoft.com/office/drawing/2014/main" id="{2803E7E4-4568-4E88-AE91-389A86D5A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920" y="5018993"/>
            <a:ext cx="1714500" cy="1714500"/>
          </a:xfrm>
          <a:prstGeom prst="rect">
            <a:avLst/>
          </a:prstGeom>
        </p:spPr>
      </p:pic>
      <p:pic>
        <p:nvPicPr>
          <p:cNvPr id="17" name="図 16" descr="部屋, 時計 が含まれている画像&#10;&#10;自動的に生成された説明">
            <a:extLst>
              <a:ext uri="{FF2B5EF4-FFF2-40B4-BE49-F238E27FC236}">
                <a16:creationId xmlns:a16="http://schemas.microsoft.com/office/drawing/2014/main" id="{43B25821-8B7D-45C2-940D-3E030A73A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406" y="5018993"/>
            <a:ext cx="1714500" cy="1714500"/>
          </a:xfrm>
          <a:prstGeom prst="rect">
            <a:avLst/>
          </a:prstGeom>
        </p:spPr>
      </p:pic>
      <p:pic>
        <p:nvPicPr>
          <p:cNvPr id="18" name="図 17">
            <a:extLst>
              <a:ext uri="{FF2B5EF4-FFF2-40B4-BE49-F238E27FC236}">
                <a16:creationId xmlns:a16="http://schemas.microsoft.com/office/drawing/2014/main" id="{8C3D8494-079F-49F2-B8F7-59CD7998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685" y="4151358"/>
            <a:ext cx="205744" cy="191198"/>
          </a:xfrm>
          <a:prstGeom prst="rect">
            <a:avLst/>
          </a:prstGeom>
        </p:spPr>
      </p:pic>
      <p:pic>
        <p:nvPicPr>
          <p:cNvPr id="19" name="図 18">
            <a:extLst>
              <a:ext uri="{FF2B5EF4-FFF2-40B4-BE49-F238E27FC236}">
                <a16:creationId xmlns:a16="http://schemas.microsoft.com/office/drawing/2014/main" id="{C93E3CDD-3D99-4D14-96AF-01D57A42DE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9559" y="3573063"/>
            <a:ext cx="205744" cy="191198"/>
          </a:xfrm>
          <a:prstGeom prst="rect">
            <a:avLst/>
          </a:prstGeom>
        </p:spPr>
      </p:pic>
      <p:pic>
        <p:nvPicPr>
          <p:cNvPr id="20" name="図 19">
            <a:extLst>
              <a:ext uri="{FF2B5EF4-FFF2-40B4-BE49-F238E27FC236}">
                <a16:creationId xmlns:a16="http://schemas.microsoft.com/office/drawing/2014/main" id="{550C848A-1407-476D-9448-45D81370F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39081">
            <a:off x="8759034" y="3545519"/>
            <a:ext cx="205744" cy="191198"/>
          </a:xfrm>
          <a:prstGeom prst="rect">
            <a:avLst/>
          </a:prstGeom>
        </p:spPr>
      </p:pic>
    </p:spTree>
    <p:extLst>
      <p:ext uri="{BB962C8B-B14F-4D97-AF65-F5344CB8AC3E}">
        <p14:creationId xmlns:p14="http://schemas.microsoft.com/office/powerpoint/2010/main" val="286016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BC879E58-75B4-4FE9-819F-708C24D8C186}"/>
              </a:ext>
            </a:extLst>
          </p:cNvPr>
          <p:cNvSpPr txBox="1"/>
          <p:nvPr/>
        </p:nvSpPr>
        <p:spPr>
          <a:xfrm>
            <a:off x="15236" y="721927"/>
            <a:ext cx="9890764" cy="1261884"/>
          </a:xfrm>
          <a:prstGeom prst="rect">
            <a:avLst/>
          </a:prstGeom>
          <a:solidFill>
            <a:srgbClr val="CCFF99"/>
          </a:solidFill>
          <a:ln w="6350">
            <a:solidFill>
              <a:schemeClr val="tx1"/>
            </a:solidFill>
          </a:ln>
        </p:spPr>
        <p:txBody>
          <a:bodyPr wrap="square" rtlCol="0">
            <a:spAutoFit/>
          </a:bodyPr>
          <a:lstStyle/>
          <a:p>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基本に立ち返って，感染防止対策の再徹底を！</a:t>
            </a:r>
            <a:endParaRPr lang="en-US" altLang="ja-JP" sz="2800" dirty="0">
              <a:latin typeface="HG創英角ｺﾞｼｯｸUB" panose="020B0909000000000000" pitchFamily="49" charset="-128"/>
              <a:ea typeface="HG創英角ｺﾞｼｯｸUB" panose="020B0909000000000000" pitchFamily="49" charset="-128"/>
            </a:endParaRPr>
          </a:p>
          <a:p>
            <a:endParaRPr lang="en-US" altLang="ja-JP" sz="2400" dirty="0">
              <a:latin typeface="HG創英角ｺﾞｼｯｸUB" panose="020B0909000000000000" pitchFamily="49" charset="-128"/>
              <a:ea typeface="HG創英角ｺﾞｼｯｸUB" panose="020B0909000000000000" pitchFamily="49" charset="-128"/>
            </a:endParaRPr>
          </a:p>
          <a:p>
            <a:endParaRPr lang="en-US" altLang="ja-JP" sz="2400" dirty="0">
              <a:latin typeface="HG創英角ｺﾞｼｯｸUB" panose="020B0909000000000000" pitchFamily="49" charset="-128"/>
              <a:ea typeface="HG創英角ｺﾞｼｯｸUB" panose="020B0909000000000000" pitchFamily="49" charset="-128"/>
            </a:endParaRPr>
          </a:p>
        </p:txBody>
      </p:sp>
      <p:sp>
        <p:nvSpPr>
          <p:cNvPr id="4" name="正方形/長方形 3"/>
          <p:cNvSpPr/>
          <p:nvPr/>
        </p:nvSpPr>
        <p:spPr>
          <a:xfrm>
            <a:off x="15236" y="15447"/>
            <a:ext cx="9890764" cy="670355"/>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2D050"/>
              </a:solidFill>
            </a:endParaRPr>
          </a:p>
        </p:txBody>
      </p:sp>
      <p:sp>
        <p:nvSpPr>
          <p:cNvPr id="5" name="テキスト ボックス 4"/>
          <p:cNvSpPr txBox="1"/>
          <p:nvPr/>
        </p:nvSpPr>
        <p:spPr>
          <a:xfrm>
            <a:off x="-341876" y="74779"/>
            <a:ext cx="10583487" cy="584775"/>
          </a:xfrm>
          <a:prstGeom prst="rect">
            <a:avLst/>
          </a:prstGeom>
          <a:noFill/>
        </p:spPr>
        <p:txBody>
          <a:bodyPr wrap="square" rtlCol="0">
            <a:spAutoFit/>
          </a:body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市民のみなさまへ</a:t>
            </a:r>
            <a:r>
              <a:rPr lang="ja-JP" altLang="en-US" sz="3200" b="1" i="1" dirty="0">
                <a:solidFill>
                  <a:schemeClr val="bg1"/>
                </a:solidFill>
                <a:latin typeface="ＭＳ ゴシック" panose="020B0609070205080204" pitchFamily="49" charset="-128"/>
                <a:ea typeface="ＭＳ ゴシック" panose="020B0609070205080204" pitchFamily="49" charset="-128"/>
              </a:rPr>
              <a:t>～感染防止対策の再徹底のお願い～</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pic>
        <p:nvPicPr>
          <p:cNvPr id="36" name="図 35">
            <a:extLst>
              <a:ext uri="{FF2B5EF4-FFF2-40B4-BE49-F238E27FC236}">
                <a16:creationId xmlns:a16="http://schemas.microsoft.com/office/drawing/2014/main" id="{FE059324-DE41-42C5-990F-A08E224BD7D0}"/>
              </a:ext>
            </a:extLst>
          </p:cNvPr>
          <p:cNvPicPr>
            <a:picLocks noChangeAspect="1"/>
          </p:cNvPicPr>
          <p:nvPr/>
        </p:nvPicPr>
        <p:blipFill>
          <a:blip r:embed="rId3"/>
          <a:stretch>
            <a:fillRect/>
          </a:stretch>
        </p:blipFill>
        <p:spPr>
          <a:xfrm>
            <a:off x="4121652" y="2046304"/>
            <a:ext cx="1656433" cy="2190237"/>
          </a:xfrm>
          <a:prstGeom prst="rect">
            <a:avLst/>
          </a:prstGeom>
        </p:spPr>
      </p:pic>
      <p:pic>
        <p:nvPicPr>
          <p:cNvPr id="37" name="図 36">
            <a:extLst>
              <a:ext uri="{FF2B5EF4-FFF2-40B4-BE49-F238E27FC236}">
                <a16:creationId xmlns:a16="http://schemas.microsoft.com/office/drawing/2014/main" id="{2CE4C2DE-541A-4174-87AE-7F71EE5AD286}"/>
              </a:ext>
            </a:extLst>
          </p:cNvPr>
          <p:cNvPicPr>
            <a:picLocks noChangeAspect="1"/>
          </p:cNvPicPr>
          <p:nvPr/>
        </p:nvPicPr>
        <p:blipFill>
          <a:blip r:embed="rId4"/>
          <a:stretch>
            <a:fillRect/>
          </a:stretch>
        </p:blipFill>
        <p:spPr>
          <a:xfrm>
            <a:off x="2341437" y="4563297"/>
            <a:ext cx="1218986" cy="1607509"/>
          </a:xfrm>
          <a:prstGeom prst="rect">
            <a:avLst/>
          </a:prstGeom>
        </p:spPr>
      </p:pic>
      <p:pic>
        <p:nvPicPr>
          <p:cNvPr id="38" name="図 37">
            <a:extLst>
              <a:ext uri="{FF2B5EF4-FFF2-40B4-BE49-F238E27FC236}">
                <a16:creationId xmlns:a16="http://schemas.microsoft.com/office/drawing/2014/main" id="{85309FF1-EFF0-4891-A360-CA562B7C4CC3}"/>
              </a:ext>
            </a:extLst>
          </p:cNvPr>
          <p:cNvPicPr>
            <a:picLocks noChangeAspect="1"/>
          </p:cNvPicPr>
          <p:nvPr/>
        </p:nvPicPr>
        <p:blipFill>
          <a:blip r:embed="rId5"/>
          <a:stretch>
            <a:fillRect/>
          </a:stretch>
        </p:blipFill>
        <p:spPr>
          <a:xfrm>
            <a:off x="-9419" y="1995695"/>
            <a:ext cx="4063387" cy="2170968"/>
          </a:xfrm>
          <a:prstGeom prst="rect">
            <a:avLst/>
          </a:prstGeom>
        </p:spPr>
      </p:pic>
      <p:pic>
        <p:nvPicPr>
          <p:cNvPr id="10" name="図 9">
            <a:extLst>
              <a:ext uri="{FF2B5EF4-FFF2-40B4-BE49-F238E27FC236}">
                <a16:creationId xmlns:a16="http://schemas.microsoft.com/office/drawing/2014/main" id="{5B08F37C-245C-4889-B180-D74D07DEFF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3049" y="2114201"/>
            <a:ext cx="2000672" cy="2000672"/>
          </a:xfrm>
          <a:prstGeom prst="rect">
            <a:avLst/>
          </a:prstGeom>
        </p:spPr>
      </p:pic>
      <p:sp>
        <p:nvSpPr>
          <p:cNvPr id="43" name="テキスト ボックス 42">
            <a:extLst>
              <a:ext uri="{FF2B5EF4-FFF2-40B4-BE49-F238E27FC236}">
                <a16:creationId xmlns:a16="http://schemas.microsoft.com/office/drawing/2014/main" id="{67DE9BB7-A75B-4A06-A4C3-CE243BAD4AFA}"/>
              </a:ext>
            </a:extLst>
          </p:cNvPr>
          <p:cNvSpPr txBox="1"/>
          <p:nvPr/>
        </p:nvSpPr>
        <p:spPr>
          <a:xfrm>
            <a:off x="1257584" y="6152077"/>
            <a:ext cx="3435031" cy="707886"/>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　 正しいマスクの着用</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000" b="1" dirty="0">
                <a:latin typeface="HG丸ｺﾞｼｯｸM-PRO" panose="020F0600000000000000" pitchFamily="50" charset="-128"/>
                <a:ea typeface="HG丸ｺﾞｼｯｸM-PRO" panose="020F0600000000000000" pitchFamily="50" charset="-128"/>
              </a:rPr>
              <a:t>（熱中症にも注意が必要）</a:t>
            </a:r>
          </a:p>
        </p:txBody>
      </p:sp>
      <p:sp>
        <p:nvSpPr>
          <p:cNvPr id="44" name="テキスト ボックス 43">
            <a:extLst>
              <a:ext uri="{FF2B5EF4-FFF2-40B4-BE49-F238E27FC236}">
                <a16:creationId xmlns:a16="http://schemas.microsoft.com/office/drawing/2014/main" id="{FAAF120B-95FE-4BFC-9A1B-2B4A9ECA3A77}"/>
              </a:ext>
            </a:extLst>
          </p:cNvPr>
          <p:cNvSpPr txBox="1"/>
          <p:nvPr/>
        </p:nvSpPr>
        <p:spPr>
          <a:xfrm>
            <a:off x="4524358" y="4169766"/>
            <a:ext cx="1142201"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手洗い</a:t>
            </a:r>
          </a:p>
        </p:txBody>
      </p:sp>
      <p:sp>
        <p:nvSpPr>
          <p:cNvPr id="45" name="テキスト ボックス 44">
            <a:extLst>
              <a:ext uri="{FF2B5EF4-FFF2-40B4-BE49-F238E27FC236}">
                <a16:creationId xmlns:a16="http://schemas.microsoft.com/office/drawing/2014/main" id="{A1349F94-6A86-457A-B5D2-668528048637}"/>
              </a:ext>
            </a:extLst>
          </p:cNvPr>
          <p:cNvSpPr txBox="1"/>
          <p:nvPr/>
        </p:nvSpPr>
        <p:spPr>
          <a:xfrm>
            <a:off x="768173" y="4111131"/>
            <a:ext cx="2311203"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身体的距離の確保</a:t>
            </a:r>
          </a:p>
        </p:txBody>
      </p:sp>
      <p:sp>
        <p:nvSpPr>
          <p:cNvPr id="47" name="テキスト ボックス 46">
            <a:extLst>
              <a:ext uri="{FF2B5EF4-FFF2-40B4-BE49-F238E27FC236}">
                <a16:creationId xmlns:a16="http://schemas.microsoft.com/office/drawing/2014/main" id="{8F735353-AB2E-4CF2-9BAA-37E46ACA3CAC}"/>
              </a:ext>
            </a:extLst>
          </p:cNvPr>
          <p:cNvSpPr txBox="1"/>
          <p:nvPr/>
        </p:nvSpPr>
        <p:spPr>
          <a:xfrm>
            <a:off x="5996213" y="4111718"/>
            <a:ext cx="4067517" cy="707886"/>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３つの密（密閉空間・密集場所</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000" b="1" dirty="0">
                <a:latin typeface="HG丸ｺﾞｼｯｸM-PRO" panose="020F0600000000000000" pitchFamily="50" charset="-128"/>
                <a:ea typeface="HG丸ｺﾞｼｯｸM-PRO" panose="020F0600000000000000" pitchFamily="50" charset="-128"/>
              </a:rPr>
              <a:t>・密接場面）の回避</a:t>
            </a:r>
          </a:p>
        </p:txBody>
      </p:sp>
      <p:pic>
        <p:nvPicPr>
          <p:cNvPr id="14" name="図 13">
            <a:extLst>
              <a:ext uri="{FF2B5EF4-FFF2-40B4-BE49-F238E27FC236}">
                <a16:creationId xmlns:a16="http://schemas.microsoft.com/office/drawing/2014/main" id="{2B28EBF6-A9BE-433E-BC53-04DA8808F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98301" y="4248153"/>
            <a:ext cx="2406868" cy="2138916"/>
          </a:xfrm>
          <a:prstGeom prst="rect">
            <a:avLst/>
          </a:prstGeom>
        </p:spPr>
      </p:pic>
      <p:sp>
        <p:nvSpPr>
          <p:cNvPr id="63" name="テキスト ボックス 62">
            <a:extLst>
              <a:ext uri="{FF2B5EF4-FFF2-40B4-BE49-F238E27FC236}">
                <a16:creationId xmlns:a16="http://schemas.microsoft.com/office/drawing/2014/main" id="{0268E842-D234-4BC3-8D3E-EADC923648F1}"/>
              </a:ext>
            </a:extLst>
          </p:cNvPr>
          <p:cNvSpPr txBox="1"/>
          <p:nvPr/>
        </p:nvSpPr>
        <p:spPr>
          <a:xfrm>
            <a:off x="5719806" y="6405390"/>
            <a:ext cx="2000672"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会話時のマスク</a:t>
            </a:r>
          </a:p>
        </p:txBody>
      </p:sp>
      <p:sp>
        <p:nvSpPr>
          <p:cNvPr id="19" name="楕円 18">
            <a:extLst>
              <a:ext uri="{FF2B5EF4-FFF2-40B4-BE49-F238E27FC236}">
                <a16:creationId xmlns:a16="http://schemas.microsoft.com/office/drawing/2014/main" id="{6534F675-1C5F-447B-A3F3-B9F2976AABB4}"/>
              </a:ext>
            </a:extLst>
          </p:cNvPr>
          <p:cNvSpPr/>
          <p:nvPr/>
        </p:nvSpPr>
        <p:spPr>
          <a:xfrm>
            <a:off x="6783049" y="2184360"/>
            <a:ext cx="1912814" cy="1881511"/>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DC731FF-50AD-492D-863E-DC9B37B0C4DD}"/>
              </a:ext>
            </a:extLst>
          </p:cNvPr>
          <p:cNvCxnSpPr>
            <a:cxnSpLocks/>
          </p:cNvCxnSpPr>
          <p:nvPr/>
        </p:nvCxnSpPr>
        <p:spPr>
          <a:xfrm flipH="1" flipV="1">
            <a:off x="6993535" y="2556740"/>
            <a:ext cx="1487616" cy="1224137"/>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pic>
        <p:nvPicPr>
          <p:cNvPr id="51" name="図 50" descr="座る, テーブル が含まれている画像&#10;&#10;自動的に生成された説明">
            <a:extLst>
              <a:ext uri="{FF2B5EF4-FFF2-40B4-BE49-F238E27FC236}">
                <a16:creationId xmlns:a16="http://schemas.microsoft.com/office/drawing/2014/main" id="{12215018-6A43-4EB8-BDA9-4798F99405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5362" y="2713371"/>
            <a:ext cx="1123362" cy="400110"/>
          </a:xfrm>
          <a:prstGeom prst="rect">
            <a:avLst/>
          </a:prstGeom>
        </p:spPr>
      </p:pic>
      <p:sp>
        <p:nvSpPr>
          <p:cNvPr id="2" name="正方形/長方形 1">
            <a:extLst>
              <a:ext uri="{FF2B5EF4-FFF2-40B4-BE49-F238E27FC236}">
                <a16:creationId xmlns:a16="http://schemas.microsoft.com/office/drawing/2014/main" id="{E7553988-A801-4CF4-ABCA-420B33B7B309}"/>
              </a:ext>
            </a:extLst>
          </p:cNvPr>
          <p:cNvSpPr/>
          <p:nvPr/>
        </p:nvSpPr>
        <p:spPr>
          <a:xfrm>
            <a:off x="575394" y="1138670"/>
            <a:ext cx="9040128" cy="769441"/>
          </a:xfrm>
          <a:prstGeom prst="rect">
            <a:avLst/>
          </a:prstGeom>
        </p:spPr>
        <p:txBody>
          <a:bodyPr wrap="square">
            <a:spAutoFit/>
          </a:bodyPr>
          <a:lstStyle/>
          <a:p>
            <a:pPr>
              <a:spcBef>
                <a:spcPts val="1200"/>
              </a:spcBef>
              <a:buClr>
                <a:schemeClr val="tx1"/>
              </a:buClr>
            </a:pPr>
            <a:r>
              <a:rPr lang="ja-JP" altLang="en-US" sz="2200" b="1" dirty="0">
                <a:latin typeface="HG丸ｺﾞｼｯｸM-PRO" panose="020F0600000000000000" pitchFamily="50" charset="-128"/>
                <a:ea typeface="HG丸ｺﾞｼｯｸM-PRO" panose="020F0600000000000000" pitchFamily="50" charset="-128"/>
              </a:rPr>
              <a:t>家族や大切な人を守るため，</a:t>
            </a:r>
            <a:r>
              <a:rPr lang="ja-JP" altLang="en-US" sz="2200" b="1" dirty="0">
                <a:solidFill>
                  <a:srgbClr val="FF0000"/>
                </a:solidFill>
                <a:latin typeface="HG丸ｺﾞｼｯｸM-PRO" panose="020F0600000000000000" pitchFamily="50" charset="-128"/>
                <a:ea typeface="HG丸ｺﾞｼｯｸM-PRO" panose="020F0600000000000000" pitchFamily="50" charset="-128"/>
              </a:rPr>
              <a:t>ワクチン接種を終えた方も</a:t>
            </a:r>
            <a:r>
              <a:rPr lang="ja-JP" altLang="en-US" sz="2200" b="1" dirty="0">
                <a:latin typeface="HG丸ｺﾞｼｯｸM-PRO" panose="020F0600000000000000" pitchFamily="50" charset="-128"/>
                <a:ea typeface="HG丸ｺﾞｼｯｸM-PRO" panose="020F0600000000000000" pitchFamily="50" charset="-128"/>
              </a:rPr>
              <a:t>以下の基本的な感染防止対策を引き続き実施しましょう</a:t>
            </a:r>
            <a:endParaRPr lang="en-US" altLang="ja-JP" sz="2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6231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楕円 32">
            <a:extLst>
              <a:ext uri="{FF2B5EF4-FFF2-40B4-BE49-F238E27FC236}">
                <a16:creationId xmlns:a16="http://schemas.microsoft.com/office/drawing/2014/main" id="{C0503A12-97D4-4776-99B5-7F8CAF83BF69}"/>
              </a:ext>
            </a:extLst>
          </p:cNvPr>
          <p:cNvSpPr/>
          <p:nvPr/>
        </p:nvSpPr>
        <p:spPr>
          <a:xfrm>
            <a:off x="672273" y="3377731"/>
            <a:ext cx="5303381" cy="605525"/>
          </a:xfrm>
          <a:prstGeom prst="ellipse">
            <a:avLst/>
          </a:prstGeom>
          <a:solidFill>
            <a:srgbClr val="FFC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思考の吹き出し: 雲形 1">
            <a:extLst>
              <a:ext uri="{FF2B5EF4-FFF2-40B4-BE49-F238E27FC236}">
                <a16:creationId xmlns:a16="http://schemas.microsoft.com/office/drawing/2014/main" id="{12F1CB14-540F-4152-A6E6-F960D116CD6F}"/>
              </a:ext>
            </a:extLst>
          </p:cNvPr>
          <p:cNvSpPr/>
          <p:nvPr/>
        </p:nvSpPr>
        <p:spPr>
          <a:xfrm>
            <a:off x="1862449" y="6021509"/>
            <a:ext cx="3751946" cy="802197"/>
          </a:xfrm>
          <a:prstGeom prst="cloudCallout">
            <a:avLst>
              <a:gd name="adj1" fmla="val -51400"/>
              <a:gd name="adj2" fmla="val 4879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7B9F159-D3D4-4EC1-9DD9-7C907070D297}"/>
              </a:ext>
            </a:extLst>
          </p:cNvPr>
          <p:cNvSpPr txBox="1"/>
          <p:nvPr/>
        </p:nvSpPr>
        <p:spPr>
          <a:xfrm>
            <a:off x="280997" y="1651030"/>
            <a:ext cx="9863055" cy="43088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８月７日（土）から，市内１４箇所の集団接種会場で接種を再開</a:t>
            </a:r>
            <a:endParaRPr lang="en-US" altLang="ja-JP" sz="2200" b="1"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79502A52-79DB-4B53-885E-194B6EC35073}"/>
              </a:ext>
            </a:extLst>
          </p:cNvPr>
          <p:cNvSpPr txBox="1"/>
          <p:nvPr/>
        </p:nvSpPr>
        <p:spPr>
          <a:xfrm>
            <a:off x="-439435" y="42832"/>
            <a:ext cx="10583487" cy="584775"/>
          </a:xfrm>
          <a:prstGeom prst="rect">
            <a:avLst/>
          </a:prstGeom>
          <a:noFill/>
        </p:spPr>
        <p:txBody>
          <a:bodyPr wrap="square" rtlCol="0">
            <a:spAutoFit/>
          </a:body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市民のみなさまへ</a:t>
            </a:r>
            <a:r>
              <a:rPr lang="ja-JP" altLang="en-US" sz="3200" b="1" i="1" dirty="0">
                <a:solidFill>
                  <a:schemeClr val="bg1"/>
                </a:solidFill>
                <a:latin typeface="ＭＳ ゴシック" panose="020B0609070205080204" pitchFamily="49" charset="-128"/>
                <a:ea typeface="ＭＳ ゴシック" panose="020B0609070205080204" pitchFamily="49" charset="-128"/>
              </a:rPr>
              <a:t>～基本に返った感染防止対策のお願い～</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a:extLst>
              <a:ext uri="{FF2B5EF4-FFF2-40B4-BE49-F238E27FC236}">
                <a16:creationId xmlns:a16="http://schemas.microsoft.com/office/drawing/2014/main" id="{5484B469-9430-4661-BFE5-E17A17BA2BDE}"/>
              </a:ext>
            </a:extLst>
          </p:cNvPr>
          <p:cNvSpPr/>
          <p:nvPr/>
        </p:nvSpPr>
        <p:spPr>
          <a:xfrm>
            <a:off x="15236" y="41"/>
            <a:ext cx="9863055" cy="670355"/>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2D050"/>
              </a:solidFill>
            </a:endParaRPr>
          </a:p>
        </p:txBody>
      </p:sp>
      <p:sp>
        <p:nvSpPr>
          <p:cNvPr id="7" name="テキスト ボックス 6">
            <a:extLst>
              <a:ext uri="{FF2B5EF4-FFF2-40B4-BE49-F238E27FC236}">
                <a16:creationId xmlns:a16="http://schemas.microsoft.com/office/drawing/2014/main" id="{EB7C4E1D-D3EC-4885-BEF5-B72459BD3DDF}"/>
              </a:ext>
            </a:extLst>
          </p:cNvPr>
          <p:cNvSpPr txBox="1"/>
          <p:nvPr/>
        </p:nvSpPr>
        <p:spPr>
          <a:xfrm>
            <a:off x="-84707" y="66790"/>
            <a:ext cx="10062939" cy="523220"/>
          </a:xfrm>
          <a:prstGeom prst="rect">
            <a:avLst/>
          </a:prstGeom>
          <a:noFill/>
        </p:spPr>
        <p:txBody>
          <a:bodyPr wrap="square" rtlCol="0">
            <a:spAutoFit/>
          </a:bodyPr>
          <a:lstStyle/>
          <a:p>
            <a:pPr algn="ctr"/>
            <a:r>
              <a:rPr kumimoji="1" lang="ja-JP" altLang="en-US" sz="1800" b="1" dirty="0">
                <a:solidFill>
                  <a:schemeClr val="bg1"/>
                </a:solidFill>
                <a:latin typeface="ＭＳ ゴシック" panose="020B0609070205080204" pitchFamily="49" charset="-128"/>
                <a:ea typeface="ＭＳ ゴシック" panose="020B0609070205080204" pitchFamily="49" charset="-128"/>
              </a:rPr>
              <a:t>市民のみなさまへ </a:t>
            </a:r>
            <a:r>
              <a:rPr lang="ja-JP" altLang="en-US" sz="2800" b="1" i="1" dirty="0">
                <a:solidFill>
                  <a:schemeClr val="bg1"/>
                </a:solidFill>
                <a:latin typeface="ＭＳ ゴシック" panose="020B0609070205080204" pitchFamily="49" charset="-128"/>
                <a:ea typeface="ＭＳ ゴシック" panose="020B0609070205080204" pitchFamily="49" charset="-128"/>
              </a:rPr>
              <a:t>～大切な人，自分のために，ワクチン接種を～</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F13CC998-99F8-4266-921F-383B9A33371D}"/>
              </a:ext>
            </a:extLst>
          </p:cNvPr>
          <p:cNvSpPr txBox="1"/>
          <p:nvPr/>
        </p:nvSpPr>
        <p:spPr>
          <a:xfrm>
            <a:off x="280997" y="4477987"/>
            <a:ext cx="9364548" cy="43088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市内</a:t>
            </a:r>
            <a:r>
              <a:rPr lang="en-US" altLang="ja-JP" sz="2200" b="1" dirty="0">
                <a:latin typeface="HG丸ｺﾞｼｯｸM-PRO" panose="020F0600000000000000" pitchFamily="50" charset="-128"/>
                <a:ea typeface="HG丸ｺﾞｼｯｸM-PRO" panose="020F0600000000000000" pitchFamily="50" charset="-128"/>
              </a:rPr>
              <a:t>900</a:t>
            </a:r>
            <a:r>
              <a:rPr lang="ja-JP" altLang="en-US" sz="2200" b="1" dirty="0">
                <a:latin typeface="HG丸ｺﾞｼｯｸM-PRO" panose="020F0600000000000000" pitchFamily="50" charset="-128"/>
                <a:ea typeface="HG丸ｺﾞｼｯｸM-PRO" panose="020F0600000000000000" pitchFamily="50" charset="-128"/>
              </a:rPr>
              <a:t>を超える診療所・病院等で接種を行っています</a:t>
            </a:r>
            <a:endParaRPr lang="en-US" altLang="ja-JP" sz="2200" b="1" dirty="0">
              <a:latin typeface="HG丸ｺﾞｼｯｸM-PRO" panose="020F0600000000000000" pitchFamily="50" charset="-128"/>
              <a:ea typeface="HG丸ｺﾞｼｯｸM-PRO" panose="020F0600000000000000" pitchFamily="50" charset="-128"/>
            </a:endParaRPr>
          </a:p>
        </p:txBody>
      </p:sp>
      <p:pic>
        <p:nvPicPr>
          <p:cNvPr id="3" name="図 2" descr="時計, 部屋 が含まれている画像&#10;&#10;自動的に生成された説明">
            <a:extLst>
              <a:ext uri="{FF2B5EF4-FFF2-40B4-BE49-F238E27FC236}">
                <a16:creationId xmlns:a16="http://schemas.microsoft.com/office/drawing/2014/main" id="{EDDE5063-C28C-4152-B2BD-82665A132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108" y="3037111"/>
            <a:ext cx="1641110" cy="1641110"/>
          </a:xfrm>
          <a:prstGeom prst="rect">
            <a:avLst/>
          </a:prstGeom>
        </p:spPr>
      </p:pic>
      <p:sp>
        <p:nvSpPr>
          <p:cNvPr id="17" name="テキスト ボックス 16">
            <a:extLst>
              <a:ext uri="{FF2B5EF4-FFF2-40B4-BE49-F238E27FC236}">
                <a16:creationId xmlns:a16="http://schemas.microsoft.com/office/drawing/2014/main" id="{C020755A-1DE0-4224-878A-CFCD0602A41D}"/>
              </a:ext>
            </a:extLst>
          </p:cNvPr>
          <p:cNvSpPr txBox="1"/>
          <p:nvPr/>
        </p:nvSpPr>
        <p:spPr>
          <a:xfrm>
            <a:off x="15236" y="702518"/>
            <a:ext cx="9863055" cy="523220"/>
          </a:xfrm>
          <a:prstGeom prst="rect">
            <a:avLst/>
          </a:prstGeom>
          <a:solidFill>
            <a:srgbClr val="CCFF99"/>
          </a:solidFill>
          <a:ln w="6350">
            <a:solidFill>
              <a:schemeClr val="tx1"/>
            </a:solidFill>
          </a:ln>
        </p:spPr>
        <p:txBody>
          <a:bodyPr wrap="square" rtlCol="0">
            <a:spAutoFit/>
          </a:bodyPr>
          <a:lstStyle/>
          <a:p>
            <a:pPr algn="ctr"/>
            <a:r>
              <a:rPr lang="ja-JP" altLang="en-US" sz="2800" spc="-300" dirty="0">
                <a:solidFill>
                  <a:srgbClr val="FF0000"/>
                </a:solidFill>
                <a:latin typeface="HG創英角ｺﾞｼｯｸUB" panose="020B0909000000000000" pitchFamily="49" charset="-128"/>
                <a:ea typeface="HG創英角ｺﾞｼｯｸUB" panose="020B0909000000000000" pitchFamily="49" charset="-128"/>
              </a:rPr>
              <a:t>集団接種を希望される全ての方の登録を受け付けています！！</a:t>
            </a:r>
            <a:endParaRPr lang="en-US" altLang="ja-JP" sz="2800" spc="-3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18" name="テキスト ボックス 17">
            <a:extLst>
              <a:ext uri="{FF2B5EF4-FFF2-40B4-BE49-F238E27FC236}">
                <a16:creationId xmlns:a16="http://schemas.microsoft.com/office/drawing/2014/main" id="{EE479FD0-9286-42D3-960F-02CC2FAEE2E0}"/>
              </a:ext>
            </a:extLst>
          </p:cNvPr>
          <p:cNvSpPr txBox="1"/>
          <p:nvPr/>
        </p:nvSpPr>
        <p:spPr>
          <a:xfrm>
            <a:off x="-84707" y="4081075"/>
            <a:ext cx="4507331" cy="430887"/>
          </a:xfrm>
          <a:prstGeom prst="rect">
            <a:avLst/>
          </a:prstGeom>
          <a:noFill/>
        </p:spPr>
        <p:txBody>
          <a:bodyPr wrap="square" rtlCol="0">
            <a:spAutoFit/>
          </a:bodyPr>
          <a:lstStyle/>
          <a:p>
            <a:r>
              <a:rPr lang="ja-JP" altLang="en-US" sz="2200" b="1" dirty="0">
                <a:latin typeface="HG丸ｺﾞｼｯｸM-PRO" panose="020F0600000000000000" pitchFamily="50" charset="-128"/>
                <a:ea typeface="HG丸ｺﾞｼｯｸM-PRO" panose="020F0600000000000000" pitchFamily="50" charset="-128"/>
              </a:rPr>
              <a:t>［個別接種（診療所・病院等）］</a:t>
            </a:r>
            <a:endParaRPr kumimoji="1" lang="ja-JP" altLang="en-US" sz="2200" b="1" dirty="0">
              <a:latin typeface="HG丸ｺﾞｼｯｸM-PRO" panose="020F0600000000000000" pitchFamily="50" charset="-128"/>
              <a:ea typeface="HG丸ｺﾞｼｯｸM-PRO" panose="020F0600000000000000" pitchFamily="50" charset="-128"/>
            </a:endParaRPr>
          </a:p>
        </p:txBody>
      </p:sp>
      <p:pic>
        <p:nvPicPr>
          <p:cNvPr id="1028" name="Picture 4">
            <a:extLst>
              <a:ext uri="{FF2B5EF4-FFF2-40B4-BE49-F238E27FC236}">
                <a16:creationId xmlns:a16="http://schemas.microsoft.com/office/drawing/2014/main" id="{DC6C2E17-A1FE-49F6-AF80-8240C71754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729" y="5375275"/>
            <a:ext cx="1672670" cy="1528326"/>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DA5B0743-30EC-450F-B085-C12C01EECF8A}"/>
              </a:ext>
            </a:extLst>
          </p:cNvPr>
          <p:cNvSpPr txBox="1"/>
          <p:nvPr/>
        </p:nvSpPr>
        <p:spPr>
          <a:xfrm>
            <a:off x="280997" y="5435885"/>
            <a:ext cx="7961627" cy="769441"/>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身近なかかりつけ医のある方は，地域の診療所・病院等　　　　へ直接予約</a:t>
            </a:r>
            <a:endParaRPr lang="en-US" altLang="ja-JP" sz="2200" b="1" dirty="0">
              <a:latin typeface="HG丸ｺﾞｼｯｸM-PRO" panose="020F0600000000000000" pitchFamily="50" charset="-128"/>
              <a:ea typeface="HG丸ｺﾞｼｯｸM-PRO" panose="020F0600000000000000" pitchFamily="50" charset="-128"/>
            </a:endParaRPr>
          </a:p>
        </p:txBody>
      </p:sp>
      <p:pic>
        <p:nvPicPr>
          <p:cNvPr id="11" name="図 10" descr="QR コード&#10;&#10;自動的に生成された説明">
            <a:extLst>
              <a:ext uri="{FF2B5EF4-FFF2-40B4-BE49-F238E27FC236}">
                <a16:creationId xmlns:a16="http://schemas.microsoft.com/office/drawing/2014/main" id="{E808D41B-435C-48A4-B5C4-E7BB4BAFD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058" y="5934989"/>
            <a:ext cx="802198" cy="802198"/>
          </a:xfrm>
          <a:prstGeom prst="rect">
            <a:avLst/>
          </a:prstGeom>
        </p:spPr>
      </p:pic>
      <p:sp>
        <p:nvSpPr>
          <p:cNvPr id="22" name="テキスト ボックス 21">
            <a:extLst>
              <a:ext uri="{FF2B5EF4-FFF2-40B4-BE49-F238E27FC236}">
                <a16:creationId xmlns:a16="http://schemas.microsoft.com/office/drawing/2014/main" id="{7DB978C3-6ED1-4133-93D8-F0E8546D820A}"/>
              </a:ext>
            </a:extLst>
          </p:cNvPr>
          <p:cNvSpPr txBox="1"/>
          <p:nvPr/>
        </p:nvSpPr>
        <p:spPr>
          <a:xfrm>
            <a:off x="2437297" y="6118267"/>
            <a:ext cx="2602250" cy="584775"/>
          </a:xfrm>
          <a:prstGeom prst="rect">
            <a:avLst/>
          </a:prstGeom>
          <a:noFill/>
        </p:spPr>
        <p:txBody>
          <a:bodyPr wrap="square" rtlCol="0">
            <a:spAutoFit/>
          </a:bodyPr>
          <a:lstStyle/>
          <a:p>
            <a:r>
              <a:rPr kumimoji="1" lang="ja-JP" altLang="en-US" sz="1600" dirty="0"/>
              <a:t>「</a:t>
            </a:r>
            <a:r>
              <a:rPr kumimoji="1" lang="ja-JP" altLang="en-US" sz="1600" b="1" dirty="0"/>
              <a:t>京あんしん予約システム（</a:t>
            </a:r>
            <a:r>
              <a:rPr kumimoji="1" lang="en-US" altLang="ja-JP" sz="1600" b="1" dirty="0"/>
              <a:t>LINE</a:t>
            </a:r>
            <a:r>
              <a:rPr kumimoji="1" lang="ja-JP" altLang="en-US" sz="1600" b="1" dirty="0"/>
              <a:t>）</a:t>
            </a:r>
            <a:r>
              <a:rPr kumimoji="1" lang="ja-JP" altLang="en-US" sz="1600" dirty="0"/>
              <a:t>」からも予約できます。</a:t>
            </a:r>
          </a:p>
        </p:txBody>
      </p:sp>
      <p:sp>
        <p:nvSpPr>
          <p:cNvPr id="24" name="矢印: 右 23">
            <a:extLst>
              <a:ext uri="{FF2B5EF4-FFF2-40B4-BE49-F238E27FC236}">
                <a16:creationId xmlns:a16="http://schemas.microsoft.com/office/drawing/2014/main" id="{9A118B2B-F5F5-4F28-8FFC-E00570312FD7}"/>
              </a:ext>
            </a:extLst>
          </p:cNvPr>
          <p:cNvSpPr/>
          <p:nvPr/>
        </p:nvSpPr>
        <p:spPr>
          <a:xfrm>
            <a:off x="5788553" y="6118267"/>
            <a:ext cx="262930" cy="402680"/>
          </a:xfrm>
          <a:prstGeom prst="rightArrow">
            <a:avLst>
              <a:gd name="adj1" fmla="val 59333"/>
              <a:gd name="adj2" fmla="val 70803"/>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20000"/>
                  <a:lumOff val="80000"/>
                </a:schemeClr>
              </a:solidFill>
            </a:endParaRPr>
          </a:p>
        </p:txBody>
      </p:sp>
      <p:sp>
        <p:nvSpPr>
          <p:cNvPr id="23" name="テキスト ボックス 22">
            <a:extLst>
              <a:ext uri="{FF2B5EF4-FFF2-40B4-BE49-F238E27FC236}">
                <a16:creationId xmlns:a16="http://schemas.microsoft.com/office/drawing/2014/main" id="{EC1583EE-708A-43E3-9EDD-22AADFB968A9}"/>
              </a:ext>
            </a:extLst>
          </p:cNvPr>
          <p:cNvSpPr txBox="1"/>
          <p:nvPr/>
        </p:nvSpPr>
        <p:spPr>
          <a:xfrm>
            <a:off x="280997" y="2148138"/>
            <a:ext cx="7776864" cy="43088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本市のポータルサイト・コールセンターで予約（登録）</a:t>
            </a:r>
            <a:endParaRPr lang="en-US" altLang="ja-JP" sz="2200" b="1"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4BD87162-9A8C-4D5E-BE56-C58473A0EDAF}"/>
              </a:ext>
            </a:extLst>
          </p:cNvPr>
          <p:cNvSpPr txBox="1"/>
          <p:nvPr/>
        </p:nvSpPr>
        <p:spPr>
          <a:xfrm>
            <a:off x="-84707" y="1245234"/>
            <a:ext cx="6681192" cy="430887"/>
          </a:xfrm>
          <a:prstGeom prst="rect">
            <a:avLst/>
          </a:prstGeom>
          <a:noFill/>
        </p:spPr>
        <p:txBody>
          <a:bodyPr wrap="square" rtlCol="0">
            <a:spAutoFit/>
          </a:bodyPr>
          <a:lstStyle/>
          <a:p>
            <a:pPr>
              <a:spcBef>
                <a:spcPts val="1200"/>
              </a:spcBef>
            </a:pPr>
            <a:r>
              <a:rPr lang="ja-JP" altLang="en-US" sz="2200" b="1" dirty="0">
                <a:latin typeface="HG丸ｺﾞｼｯｸM-PRO" panose="020F0600000000000000" pitchFamily="50" charset="-128"/>
                <a:ea typeface="HG丸ｺﾞｼｯｸM-PRO" panose="020F0600000000000000" pitchFamily="50" charset="-128"/>
              </a:rPr>
              <a:t>［集団接種（本市が開設する集団接種会場等）］</a:t>
            </a:r>
            <a:endParaRPr lang="en-US" altLang="ja-JP" sz="2200" b="1" dirty="0">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C8E24E53-E29B-4F1B-A5F4-7D8391EED16B}"/>
              </a:ext>
            </a:extLst>
          </p:cNvPr>
          <p:cNvSpPr txBox="1"/>
          <p:nvPr/>
        </p:nvSpPr>
        <p:spPr>
          <a:xfrm>
            <a:off x="5861227" y="6638425"/>
            <a:ext cx="1517863" cy="246221"/>
          </a:xfrm>
          <a:prstGeom prst="rect">
            <a:avLst/>
          </a:prstGeom>
          <a:noFill/>
        </p:spPr>
        <p:txBody>
          <a:bodyPr wrap="square" rtlCol="0">
            <a:spAutoFit/>
          </a:bodyPr>
          <a:lstStyle/>
          <a:p>
            <a:r>
              <a:rPr kumimoji="1" lang="ja-JP" altLang="en-US" sz="1000" dirty="0"/>
              <a:t>京あんしん予約システム</a:t>
            </a:r>
          </a:p>
        </p:txBody>
      </p:sp>
      <p:pic>
        <p:nvPicPr>
          <p:cNvPr id="29" name="図 28">
            <a:extLst>
              <a:ext uri="{FF2B5EF4-FFF2-40B4-BE49-F238E27FC236}">
                <a16:creationId xmlns:a16="http://schemas.microsoft.com/office/drawing/2014/main" id="{32E383B1-59CF-4DAB-945A-92AD9250FB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4450" y="3338914"/>
            <a:ext cx="800219" cy="800219"/>
          </a:xfrm>
          <a:prstGeom prst="rect">
            <a:avLst/>
          </a:prstGeom>
        </p:spPr>
      </p:pic>
      <p:sp>
        <p:nvSpPr>
          <p:cNvPr id="30" name="テキスト ボックス 29">
            <a:extLst>
              <a:ext uri="{FF2B5EF4-FFF2-40B4-BE49-F238E27FC236}">
                <a16:creationId xmlns:a16="http://schemas.microsoft.com/office/drawing/2014/main" id="{EB39FB81-2C79-46FE-B376-6449ED34DB76}"/>
              </a:ext>
            </a:extLst>
          </p:cNvPr>
          <p:cNvSpPr txBox="1"/>
          <p:nvPr/>
        </p:nvSpPr>
        <p:spPr>
          <a:xfrm>
            <a:off x="802055" y="3463478"/>
            <a:ext cx="5634946" cy="523220"/>
          </a:xfrm>
          <a:prstGeom prst="rect">
            <a:avLst/>
          </a:prstGeom>
          <a:noFill/>
        </p:spPr>
        <p:txBody>
          <a:bodyPr wrap="square" rtlCol="0">
            <a:spAutoFit/>
          </a:bodyPr>
          <a:lstStyle/>
          <a:p>
            <a:r>
              <a:rPr kumimoji="1" lang="ja-JP" altLang="en-US" sz="1400" dirty="0"/>
              <a:t>詳しくは</a:t>
            </a:r>
            <a:r>
              <a:rPr kumimoji="1" lang="ja-JP" altLang="en-US" sz="1400" b="1" dirty="0"/>
              <a:t>京都市新型コロナワクチン接種ポータルサイト</a:t>
            </a:r>
            <a:r>
              <a:rPr kumimoji="1" lang="ja-JP" altLang="en-US" sz="1400" dirty="0"/>
              <a:t>までアクセス！</a:t>
            </a:r>
            <a:endParaRPr kumimoji="1" lang="en-US" altLang="ja-JP" sz="1400" dirty="0"/>
          </a:p>
          <a:p>
            <a:r>
              <a:rPr lang="ja-JP" altLang="en-US" sz="1400" dirty="0"/>
              <a:t>インターネットでの予約（登録）がおすすめです！</a:t>
            </a:r>
            <a:endParaRPr kumimoji="1" lang="ja-JP" altLang="en-US" sz="1400" dirty="0"/>
          </a:p>
        </p:txBody>
      </p:sp>
      <p:sp>
        <p:nvSpPr>
          <p:cNvPr id="31" name="矢印: 右 30">
            <a:extLst>
              <a:ext uri="{FF2B5EF4-FFF2-40B4-BE49-F238E27FC236}">
                <a16:creationId xmlns:a16="http://schemas.microsoft.com/office/drawing/2014/main" id="{7ABEF692-52A6-46A5-9818-80A2E085E75E}"/>
              </a:ext>
            </a:extLst>
          </p:cNvPr>
          <p:cNvSpPr/>
          <p:nvPr/>
        </p:nvSpPr>
        <p:spPr>
          <a:xfrm>
            <a:off x="6148970" y="3486605"/>
            <a:ext cx="288031" cy="438563"/>
          </a:xfrm>
          <a:prstGeom prst="rightArrow">
            <a:avLst>
              <a:gd name="adj1" fmla="val 59333"/>
              <a:gd name="adj2" fmla="val 70803"/>
            </a:avLst>
          </a:prstGeom>
          <a:solidFill>
            <a:srgbClr val="FFC000">
              <a:alpha val="37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313886F0-0F44-43FE-804D-E993CAC9ABD3}"/>
              </a:ext>
            </a:extLst>
          </p:cNvPr>
          <p:cNvSpPr txBox="1"/>
          <p:nvPr/>
        </p:nvSpPr>
        <p:spPr>
          <a:xfrm>
            <a:off x="6285167" y="4055462"/>
            <a:ext cx="1747291" cy="400110"/>
          </a:xfrm>
          <a:prstGeom prst="rect">
            <a:avLst/>
          </a:prstGeom>
          <a:noFill/>
        </p:spPr>
        <p:txBody>
          <a:bodyPr wrap="square" rtlCol="0">
            <a:spAutoFit/>
          </a:bodyPr>
          <a:lstStyle/>
          <a:p>
            <a:r>
              <a:rPr kumimoji="1" lang="ja-JP" altLang="en-US" sz="1000" dirty="0"/>
              <a:t>京都市新型コロナワクチン</a:t>
            </a:r>
            <a:endParaRPr kumimoji="1" lang="en-US" altLang="ja-JP" sz="1000" dirty="0"/>
          </a:p>
          <a:p>
            <a:r>
              <a:rPr kumimoji="1" lang="ja-JP" altLang="en-US" sz="1000" dirty="0"/>
              <a:t>接種ポータルサイト</a:t>
            </a:r>
            <a:endParaRPr kumimoji="1" lang="en-US" altLang="ja-JP" sz="1000" dirty="0"/>
          </a:p>
        </p:txBody>
      </p:sp>
      <p:sp>
        <p:nvSpPr>
          <p:cNvPr id="9" name="吹き出し: 角を丸めた四角形 8">
            <a:extLst>
              <a:ext uri="{FF2B5EF4-FFF2-40B4-BE49-F238E27FC236}">
                <a16:creationId xmlns:a16="http://schemas.microsoft.com/office/drawing/2014/main" id="{F884C52B-0CA7-4B86-ACD7-1E0B9C38B8EC}"/>
              </a:ext>
            </a:extLst>
          </p:cNvPr>
          <p:cNvSpPr/>
          <p:nvPr/>
        </p:nvSpPr>
        <p:spPr>
          <a:xfrm>
            <a:off x="7149712" y="2621808"/>
            <a:ext cx="2728580" cy="478783"/>
          </a:xfrm>
          <a:prstGeom prst="wedgeRoundRectCallout">
            <a:avLst>
              <a:gd name="adj1" fmla="val -34492"/>
              <a:gd name="adj2" fmla="val -82342"/>
              <a:gd name="adj3" fmla="val 16667"/>
            </a:avLst>
          </a:prstGeom>
          <a:solidFill>
            <a:srgbClr val="FFFF00">
              <a:alpha val="62000"/>
            </a:srgb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800" b="1" dirty="0"/>
              <a:t>ぜひ登録をお願いします。</a:t>
            </a:r>
          </a:p>
        </p:txBody>
      </p:sp>
      <p:sp>
        <p:nvSpPr>
          <p:cNvPr id="27" name="テキスト ボックス 26">
            <a:extLst>
              <a:ext uri="{FF2B5EF4-FFF2-40B4-BE49-F238E27FC236}">
                <a16:creationId xmlns:a16="http://schemas.microsoft.com/office/drawing/2014/main" id="{FE68743F-F134-43C0-B745-016EEE760634}"/>
              </a:ext>
            </a:extLst>
          </p:cNvPr>
          <p:cNvSpPr txBox="1"/>
          <p:nvPr/>
        </p:nvSpPr>
        <p:spPr>
          <a:xfrm>
            <a:off x="280997" y="4965301"/>
            <a:ext cx="9364548" cy="43088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200" b="1" dirty="0">
                <a:latin typeface="HG丸ｺﾞｼｯｸM-PRO" panose="020F0600000000000000" pitchFamily="50" charset="-128"/>
                <a:ea typeface="HG丸ｺﾞｼｯｸM-PRO" panose="020F0600000000000000" pitchFamily="50" charset="-128"/>
              </a:rPr>
              <a:t>８月２日（月）の週から，６４歳以下の方の接種（予約）を再開</a:t>
            </a:r>
            <a:endParaRPr lang="en-US" altLang="ja-JP" sz="2200" b="1" dirty="0">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0127EE39-D6F4-4BF5-AC14-4A742415E5E4}"/>
              </a:ext>
            </a:extLst>
          </p:cNvPr>
          <p:cNvSpPr txBox="1"/>
          <p:nvPr/>
        </p:nvSpPr>
        <p:spPr>
          <a:xfrm>
            <a:off x="605555" y="2551874"/>
            <a:ext cx="5928895" cy="769441"/>
          </a:xfrm>
          <a:prstGeom prst="rect">
            <a:avLst/>
          </a:prstGeom>
          <a:noFill/>
        </p:spPr>
        <p:txBody>
          <a:bodyPr wrap="square" rtlCol="0">
            <a:spAutoFit/>
          </a:bodyPr>
          <a:lstStyle/>
          <a:p>
            <a:pPr>
              <a:spcBef>
                <a:spcPts val="1200"/>
              </a:spcBef>
            </a:pPr>
            <a:r>
              <a:rPr lang="ja-JP" altLang="en-US" sz="2200" b="1" dirty="0">
                <a:latin typeface="HG丸ｺﾞｼｯｸM-PRO" panose="020F0600000000000000" pitchFamily="50" charset="-128"/>
                <a:ea typeface="HG丸ｺﾞｼｯｸM-PRO" panose="020F0600000000000000" pitchFamily="50" charset="-128"/>
              </a:rPr>
              <a:t>コールセンターから，接種日時と場所を　　　　　　　　接種日の１週間程度前に電話でご案内します</a:t>
            </a:r>
            <a:endParaRPr lang="en-US" altLang="ja-JP" sz="2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406651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1102</Words>
  <Application>Microsoft Office PowerPoint</Application>
  <PresentationFormat>A4 210 x 297 mm</PresentationFormat>
  <Paragraphs>94</Paragraphs>
  <Slides>7</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vt:i4>
      </vt:variant>
    </vt:vector>
  </HeadingPairs>
  <TitlesOfParts>
    <vt:vector size="20" baseType="lpstr">
      <vt:lpstr>BIZ UDPゴシック</vt:lpstr>
      <vt:lpstr>BIZ UDゴシック</vt:lpstr>
      <vt:lpstr>HGPｺﾞｼｯｸM</vt:lpstr>
      <vt:lpstr>HGP創英角ｺﾞｼｯｸUB</vt:lpstr>
      <vt:lpstr>HGS創英角ｺﾞｼｯｸUB</vt:lpstr>
      <vt:lpstr>HG丸ｺﾞｼｯｸM-PRO</vt:lpstr>
      <vt:lpstr>HG創英角ｺﾞｼｯｸUB</vt:lpstr>
      <vt:lpstr>ＭＳ 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02-2_市民のみなさまへ</dc:title>
  <dc:creator>dai-na</dc:creator>
  <cp:lastModifiedBy>Kyoto</cp:lastModifiedBy>
  <cp:revision>423</cp:revision>
  <cp:lastPrinted>2021-07-30T06:20:37Z</cp:lastPrinted>
  <dcterms:created xsi:type="dcterms:W3CDTF">2020-12-16T13:21:22Z</dcterms:created>
  <dcterms:modified xsi:type="dcterms:W3CDTF">2021-07-30T10:03:04Z</dcterms:modified>
</cp:coreProperties>
</file>