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3" r:id="rId3"/>
    <p:sldId id="264" r:id="rId4"/>
    <p:sldId id="265" r:id="rId5"/>
    <p:sldId id="270" r:id="rId6"/>
    <p:sldId id="271" r:id="rId7"/>
    <p:sldId id="277" r:id="rId8"/>
    <p:sldId id="278" r:id="rId9"/>
    <p:sldId id="279" r:id="rId10"/>
    <p:sldId id="280" r:id="rId11"/>
    <p:sldId id="268" r:id="rId12"/>
  </p:sldIdLst>
  <p:sldSz cx="9144000" cy="6858000" type="screen4x3"/>
  <p:notesSz cx="6735763" cy="98726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633"/>
          </a:xfrm>
          <a:prstGeom prst="rect">
            <a:avLst/>
          </a:prstGeom>
        </p:spPr>
        <p:txBody>
          <a:bodyPr vert="horz" lIns="94896" tIns="47448" rIns="94896" bIns="4744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4" y="1"/>
            <a:ext cx="2918831" cy="493633"/>
          </a:xfrm>
          <a:prstGeom prst="rect">
            <a:avLst/>
          </a:prstGeom>
        </p:spPr>
        <p:txBody>
          <a:bodyPr vert="horz" lIns="94896" tIns="47448" rIns="94896" bIns="47448" rtlCol="0"/>
          <a:lstStyle>
            <a:lvl1pPr algn="r">
              <a:defRPr sz="1300"/>
            </a:lvl1pPr>
          </a:lstStyle>
          <a:p>
            <a:fld id="{358F20CD-BBC4-4EA8-9BB0-1C20EAD9044C}" type="datetimeFigureOut">
              <a:rPr kumimoji="1" lang="ja-JP" altLang="en-US" smtClean="0"/>
              <a:t>2017/4/20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18831" cy="493633"/>
          </a:xfrm>
          <a:prstGeom prst="rect">
            <a:avLst/>
          </a:prstGeom>
        </p:spPr>
        <p:txBody>
          <a:bodyPr vert="horz" lIns="94896" tIns="47448" rIns="94896" bIns="4744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4" y="9377317"/>
            <a:ext cx="2918831" cy="493633"/>
          </a:xfrm>
          <a:prstGeom prst="rect">
            <a:avLst/>
          </a:prstGeom>
        </p:spPr>
        <p:txBody>
          <a:bodyPr vert="horz" lIns="94896" tIns="47448" rIns="94896" bIns="47448" rtlCol="0" anchor="b"/>
          <a:lstStyle>
            <a:lvl1pPr algn="r">
              <a:defRPr sz="1300"/>
            </a:lvl1pPr>
          </a:lstStyle>
          <a:p>
            <a:fld id="{C29167E6-B2F1-43CB-8E74-DDEC78E2C6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865624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1" cy="493633"/>
          </a:xfrm>
          <a:prstGeom prst="rect">
            <a:avLst/>
          </a:prstGeom>
        </p:spPr>
        <p:txBody>
          <a:bodyPr vert="horz" lIns="94896" tIns="47448" rIns="94896" bIns="47448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1" cy="493633"/>
          </a:xfrm>
          <a:prstGeom prst="rect">
            <a:avLst/>
          </a:prstGeom>
        </p:spPr>
        <p:txBody>
          <a:bodyPr vert="horz" lIns="94896" tIns="47448" rIns="94896" bIns="47448" rtlCol="0"/>
          <a:lstStyle>
            <a:lvl1pPr algn="r">
              <a:defRPr sz="1300"/>
            </a:lvl1pPr>
          </a:lstStyle>
          <a:p>
            <a:fld id="{58959619-9EA0-4952-89C9-9F65CE1B85D6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896" tIns="47448" rIns="94896" bIns="47448" rtlCol="0" anchor="ctr"/>
          <a:lstStyle/>
          <a:p>
            <a:endParaRPr lang="ja-JP" alt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577" y="4689516"/>
            <a:ext cx="5388610" cy="4442698"/>
          </a:xfrm>
          <a:prstGeom prst="rect">
            <a:avLst/>
          </a:prstGeom>
        </p:spPr>
        <p:txBody>
          <a:bodyPr vert="horz" lIns="94896" tIns="47448" rIns="94896" bIns="47448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18831" cy="493633"/>
          </a:xfrm>
          <a:prstGeom prst="rect">
            <a:avLst/>
          </a:prstGeom>
        </p:spPr>
        <p:txBody>
          <a:bodyPr vert="horz" lIns="94896" tIns="47448" rIns="94896" bIns="47448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5374" y="9377317"/>
            <a:ext cx="2918831" cy="493633"/>
          </a:xfrm>
          <a:prstGeom prst="rect">
            <a:avLst/>
          </a:prstGeom>
        </p:spPr>
        <p:txBody>
          <a:bodyPr vert="horz" lIns="94896" tIns="47448" rIns="94896" bIns="47448" rtlCol="0" anchor="b"/>
          <a:lstStyle>
            <a:lvl1pPr algn="r">
              <a:defRPr sz="1300"/>
            </a:lvl1pPr>
          </a:lstStyle>
          <a:p>
            <a:fld id="{0DB9EF41-E622-4984-99E1-9B5D4055994D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40700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EF41-E622-4984-99E1-9B5D4055994D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EF41-E622-4984-99E1-9B5D4055994D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EF41-E622-4984-99E1-9B5D4055994D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EF41-E622-4984-99E1-9B5D4055994D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EF41-E622-4984-99E1-9B5D4055994D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98329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9EF41-E622-4984-99E1-9B5D4055994D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25EF-FEEA-49D9-B577-2F9C2318D2AE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5087-7BF3-402A-8E22-CF9AA0D53D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25EF-FEEA-49D9-B577-2F9C2318D2AE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5087-7BF3-402A-8E22-CF9AA0D53D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25EF-FEEA-49D9-B577-2F9C2318D2AE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5087-7BF3-402A-8E22-CF9AA0D53D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25EF-FEEA-49D9-B577-2F9C2318D2AE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5087-7BF3-402A-8E22-CF9AA0D53D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25EF-FEEA-49D9-B577-2F9C2318D2AE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5087-7BF3-402A-8E22-CF9AA0D53D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25EF-FEEA-49D9-B577-2F9C2318D2AE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5087-7BF3-402A-8E22-CF9AA0D53D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25EF-FEEA-49D9-B577-2F9C2318D2AE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5087-7BF3-402A-8E22-CF9AA0D53D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25EF-FEEA-49D9-B577-2F9C2318D2AE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5087-7BF3-402A-8E22-CF9AA0D53D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25EF-FEEA-49D9-B577-2F9C2318D2AE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5087-7BF3-402A-8E22-CF9AA0D53D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25EF-FEEA-49D9-B577-2F9C2318D2AE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5087-7BF3-402A-8E22-CF9AA0D53D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125EF-FEEA-49D9-B577-2F9C2318D2AE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9C5087-7BF3-402A-8E22-CF9AA0D53D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125EF-FEEA-49D9-B577-2F9C2318D2AE}" type="datetimeFigureOut">
              <a:rPr kumimoji="1" lang="ja-JP" altLang="en-US" smtClean="0"/>
              <a:pPr/>
              <a:t>2017/4/20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C5087-7BF3-402A-8E22-CF9AA0D53DFF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kumimoji="1" lang="ja-JP" altLang="en-US" sz="6600" dirty="0" smtClean="0">
                <a:latin typeface="HGP創英角ｺﾞｼｯｸUB" pitchFamily="50" charset="-128"/>
                <a:ea typeface="HGP創英角ｺﾞｼｯｸUB" pitchFamily="50" charset="-128"/>
              </a:rPr>
              <a:t>日本国憲法について</a:t>
            </a:r>
            <a: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kumimoji="1"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dirty="0" smtClean="0">
                <a:latin typeface="HGP創英角ｺﾞｼｯｸUB" pitchFamily="50" charset="-128"/>
                <a:ea typeface="HGP創英角ｺﾞｼｯｸUB" pitchFamily="50" charset="-128"/>
              </a:rPr>
              <a:t>京都市立二条中学校</a:t>
            </a:r>
            <a: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2800" dirty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平成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29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1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日</a:t>
            </a:r>
            <a:endParaRPr kumimoji="1"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483169"/>
            <a:ext cx="4392488" cy="32943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000" dirty="0" smtClean="0">
                <a:latin typeface="HGS創英角ｺﾞｼｯｸUB" pitchFamily="50" charset="-128"/>
                <a:ea typeface="HGS創英角ｺﾞｼｯｸUB" pitchFamily="50" charset="-128"/>
              </a:rPr>
              <a:t>（５）障がいの</a:t>
            </a:r>
            <a:r>
              <a:rPr lang="ja-JP" altLang="en-US" sz="4000" dirty="0" smtClean="0">
                <a:latin typeface="HGS創英角ｺﾞｼｯｸUB" pitchFamily="50" charset="-128"/>
                <a:ea typeface="HGS創英角ｺﾞｼｯｸUB" pitchFamily="50" charset="-128"/>
              </a:rPr>
              <a:t>ある生徒との</a:t>
            </a:r>
            <a:r>
              <a:rPr lang="ja-JP" altLang="en-US" sz="4000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共生</a:t>
            </a:r>
            <a:r>
              <a:rPr lang="ja-JP" altLang="en-US" sz="4000" dirty="0" smtClean="0">
                <a:latin typeface="HGS創英角ｺﾞｼｯｸUB" pitchFamily="50" charset="-128"/>
                <a:ea typeface="HGS創英角ｺﾞｼｯｸUB" pitchFamily="50" charset="-128"/>
              </a:rPr>
              <a:t>の例</a:t>
            </a:r>
            <a:endParaRPr lang="en-US" altLang="ja-JP" sz="40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kumimoji="1" lang="en-US" altLang="ja-JP" sz="4400" dirty="0" smtClean="0">
                <a:latin typeface="HGS創英角ｺﾞｼｯｸUB" pitchFamily="50" charset="-128"/>
                <a:ea typeface="HGS創英角ｺﾞｼｯｸUB" pitchFamily="50" charset="-128"/>
              </a:rPr>
              <a:t>[</a:t>
            </a:r>
            <a:r>
              <a:rPr kumimoji="1"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かつて受け持った学年のこと</a:t>
            </a:r>
            <a:r>
              <a:rPr kumimoji="1" lang="en-US" altLang="ja-JP" sz="4400" dirty="0" smtClean="0">
                <a:latin typeface="HGS創英角ｺﾞｼｯｸUB" pitchFamily="50" charset="-128"/>
                <a:ea typeface="HGS創英角ｺﾞｼｯｸUB" pitchFamily="50" charset="-128"/>
              </a:rPr>
              <a:t>]</a:t>
            </a:r>
          </a:p>
          <a:p>
            <a:pPr marL="0" indent="0">
              <a:buNone/>
            </a:pP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　☆進行性筋ジストロフィー症</a:t>
            </a:r>
            <a:endParaRPr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kumimoji="1"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kumimoji="1"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５～６歳頃に発症。成長と共に筋力</a:t>
            </a:r>
            <a:endParaRPr kumimoji="1"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kumimoji="1"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が低下し筋委縮を起こす。</a:t>
            </a:r>
            <a:endParaRPr kumimoji="1"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　　最終的には死に至る。</a:t>
            </a:r>
            <a:endParaRPr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　　現在の医学では、原因も</a:t>
            </a:r>
            <a:endParaRPr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　治療方法も解明されていな</a:t>
            </a:r>
            <a:endParaRPr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3600" dirty="0" err="1" smtClean="0">
                <a:latin typeface="HGS創英角ｺﾞｼｯｸUB" pitchFamily="50" charset="-128"/>
                <a:ea typeface="HGS創英角ｺﾞｼｯｸUB" pitchFamily="50" charset="-128"/>
              </a:rPr>
              <a:t>い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難病。</a:t>
            </a:r>
            <a:endParaRPr kumimoji="1"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endParaRPr kumimoji="1" lang="ja-JP" altLang="en-US" sz="36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8224" y="3286450"/>
            <a:ext cx="2483768" cy="3571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770345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</a:rPr>
              <a:t>６</a:t>
            </a:r>
            <a:r>
              <a:rPr lang="ja-JP" altLang="en-US" sz="5400" dirty="0">
                <a:latin typeface="HGP創英角ｺﾞｼｯｸUB" pitchFamily="50" charset="-128"/>
                <a:ea typeface="HGP創英角ｺﾞｼｯｸUB" pitchFamily="50" charset="-128"/>
              </a:rPr>
              <a:t>　おわり</a:t>
            </a:r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</a:rPr>
              <a:t>に</a:t>
            </a:r>
            <a:endParaRPr lang="en-US" altLang="ja-JP" sz="5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 （１）人権を大切に出来る人に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44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差別を許さない人に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4400" spc="-300" dirty="0" smtClean="0">
                <a:latin typeface="HGP創英角ｺﾞｼｯｸUB" pitchFamily="50" charset="-128"/>
                <a:ea typeface="HGP創英角ｺﾞｼｯｸUB" pitchFamily="50" charset="-128"/>
              </a:rPr>
              <a:t>（２）世界に誇りうる素晴らしい憲法</a:t>
            </a:r>
            <a:endParaRPr lang="en-US" altLang="ja-JP" sz="4400" spc="-3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4400" spc="-3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4400" spc="-3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4400" spc="-3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4400" spc="-300" dirty="0" smtClean="0">
                <a:latin typeface="HGP創英角ｺﾞｼｯｸUB" pitchFamily="50" charset="-128"/>
                <a:ea typeface="HGP創英角ｺﾞｼｯｸUB" pitchFamily="50" charset="-128"/>
              </a:rPr>
              <a:t>（３）</a:t>
            </a:r>
            <a:r>
              <a:rPr lang="en-US" altLang="ja-JP" sz="4400" spc="-300" dirty="0" smtClean="0"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lang="ja-JP" altLang="en-US" sz="4400" spc="-300" dirty="0" smtClean="0">
                <a:latin typeface="HGP創英角ｺﾞｼｯｸUB" pitchFamily="50" charset="-128"/>
                <a:ea typeface="HGP創英角ｺﾞｼｯｸUB" pitchFamily="50" charset="-128"/>
              </a:rPr>
              <a:t>月は</a:t>
            </a:r>
            <a:r>
              <a:rPr lang="ja-JP" altLang="en-US" sz="4400" spc="-3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「憲法月間」</a:t>
            </a:r>
            <a:endParaRPr lang="en-US" altLang="ja-JP" sz="4400" spc="-3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3600" spc="-300" dirty="0" smtClean="0">
                <a:latin typeface="HGP創英角ｺﾞｼｯｸUB" pitchFamily="50" charset="-128"/>
                <a:ea typeface="HGP創英角ｺﾞｼｯｸUB" pitchFamily="50" charset="-128"/>
              </a:rPr>
              <a:t>　　　この機会に憲法についてしっかりと考えましょう。</a:t>
            </a:r>
            <a:endParaRPr lang="en-US" altLang="ja-JP" sz="3600" spc="-3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4400" spc="-3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kumimoji="1" lang="en-US" altLang="ja-JP" sz="4400" spc="-3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kumimoji="1" lang="en-US" altLang="ja-JP" sz="4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kumimoji="1" lang="ja-JP" altLang="en-US" sz="5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3335725"/>
            <a:ext cx="4788024" cy="1684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3349" y="3361517"/>
            <a:ext cx="2561174" cy="2409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357958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ja-JP" altLang="en-US" sz="9800" dirty="0" smtClean="0">
                <a:latin typeface="HGP創英角ｺﾞｼｯｸUB" pitchFamily="50" charset="-128"/>
                <a:ea typeface="HGP創英角ｺﾞｼｯｸUB" pitchFamily="50" charset="-128"/>
              </a:rPr>
              <a:t>１　日本国憲法の成立</a:t>
            </a:r>
            <a:endParaRPr lang="en-US" altLang="ja-JP" sz="9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35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57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8000" dirty="0" smtClean="0">
                <a:latin typeface="HGP創英角ｺﾞｼｯｸUB" pitchFamily="50" charset="-128"/>
                <a:ea typeface="HGP創英角ｺﾞｼｯｸUB" pitchFamily="50" charset="-128"/>
              </a:rPr>
              <a:t>（１）</a:t>
            </a:r>
            <a:r>
              <a:rPr lang="en-US" altLang="ja-JP" sz="8000" dirty="0" smtClean="0">
                <a:latin typeface="HGP創英角ｺﾞｼｯｸUB" pitchFamily="50" charset="-128"/>
                <a:ea typeface="HGP創英角ｺﾞｼｯｸUB" pitchFamily="50" charset="-128"/>
              </a:rPr>
              <a:t>1945</a:t>
            </a:r>
            <a:r>
              <a:rPr lang="ja-JP" altLang="en-US" sz="8000" dirty="0" smtClean="0">
                <a:latin typeface="HGP創英角ｺﾞｼｯｸUB" pitchFamily="50" charset="-128"/>
                <a:ea typeface="HGP創英角ｺﾞｼｯｸUB" pitchFamily="50" charset="-128"/>
              </a:rPr>
              <a:t>年　</a:t>
            </a:r>
            <a:r>
              <a:rPr lang="en-US" altLang="ja-JP" sz="8000" dirty="0" smtClean="0">
                <a:latin typeface="HGP創英角ｺﾞｼｯｸUB" pitchFamily="50" charset="-128"/>
                <a:ea typeface="HGP創英角ｺﾞｼｯｸUB" pitchFamily="50" charset="-128"/>
              </a:rPr>
              <a:t>8</a:t>
            </a:r>
            <a:r>
              <a:rPr lang="ja-JP" altLang="en-US" sz="8000" dirty="0" smtClean="0">
                <a:latin typeface="HGP創英角ｺﾞｼｯｸUB" pitchFamily="50" charset="-128"/>
                <a:ea typeface="HGP創英角ｺﾞｼｯｸUB" pitchFamily="50" charset="-128"/>
              </a:rPr>
              <a:t>月</a:t>
            </a:r>
            <a:r>
              <a:rPr lang="en-US" altLang="ja-JP" sz="8000" dirty="0" smtClean="0">
                <a:latin typeface="HGP創英角ｺﾞｼｯｸUB" pitchFamily="50" charset="-128"/>
                <a:ea typeface="HGP創英角ｺﾞｼｯｸUB" pitchFamily="50" charset="-128"/>
              </a:rPr>
              <a:t>15</a:t>
            </a:r>
            <a:r>
              <a:rPr lang="ja-JP" altLang="en-US" sz="8000" dirty="0" smtClean="0">
                <a:latin typeface="HGP創英角ｺﾞｼｯｸUB" pitchFamily="50" charset="-128"/>
                <a:ea typeface="HGP創英角ｺﾞｼｯｸUB" pitchFamily="50" charset="-128"/>
              </a:rPr>
              <a:t>日　　終戦</a:t>
            </a:r>
            <a:endParaRPr lang="en-US" altLang="ja-JP" sz="8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4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8000" dirty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ja-JP" altLang="en-US" sz="8000" dirty="0" smtClean="0">
                <a:latin typeface="HGP創英角ｺﾞｼｯｸUB" pitchFamily="50" charset="-128"/>
                <a:ea typeface="HGP創英角ｺﾞｼｯｸUB" pitchFamily="50" charset="-128"/>
              </a:rPr>
              <a:t>（２）</a:t>
            </a:r>
            <a:r>
              <a:rPr lang="en-US" altLang="ja-JP" sz="8000" dirty="0" smtClean="0">
                <a:latin typeface="HGP創英角ｺﾞｼｯｸUB" pitchFamily="50" charset="-128"/>
                <a:ea typeface="HGP創英角ｺﾞｼｯｸUB" pitchFamily="50" charset="-128"/>
              </a:rPr>
              <a:t>1946</a:t>
            </a:r>
            <a:r>
              <a:rPr lang="ja-JP" altLang="en-US" sz="8000" dirty="0" smtClean="0">
                <a:latin typeface="HGP創英角ｺﾞｼｯｸUB" pitchFamily="50" charset="-128"/>
                <a:ea typeface="HGP創英角ｺﾞｼｯｸUB" pitchFamily="50" charset="-128"/>
              </a:rPr>
              <a:t>年</a:t>
            </a:r>
            <a:r>
              <a:rPr lang="en-US" altLang="ja-JP" sz="8000" dirty="0" smtClean="0">
                <a:latin typeface="HGP創英角ｺﾞｼｯｸUB" pitchFamily="50" charset="-128"/>
                <a:ea typeface="HGP創英角ｺﾞｼｯｸUB" pitchFamily="50" charset="-128"/>
              </a:rPr>
              <a:t>11</a:t>
            </a:r>
            <a:r>
              <a:rPr lang="ja-JP" altLang="en-US" sz="8000" dirty="0" smtClean="0">
                <a:latin typeface="HGP創英角ｺﾞｼｯｸUB" pitchFamily="50" charset="-128"/>
                <a:ea typeface="HGP創英角ｺﾞｼｯｸUB" pitchFamily="50" charset="-128"/>
              </a:rPr>
              <a:t>月　</a:t>
            </a:r>
            <a:r>
              <a:rPr lang="en-US" altLang="ja-JP" sz="8000" dirty="0" smtClean="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ja-JP" altLang="en-US" sz="8000" dirty="0" smtClean="0">
                <a:latin typeface="HGP創英角ｺﾞｼｯｸUB" pitchFamily="50" charset="-128"/>
                <a:ea typeface="HGP創英角ｺﾞｼｯｸUB" pitchFamily="50" charset="-128"/>
              </a:rPr>
              <a:t>日　　公布</a:t>
            </a:r>
            <a:endParaRPr lang="en-US" altLang="ja-JP" sz="8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4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8000" dirty="0" smtClean="0">
                <a:latin typeface="HGP創英角ｺﾞｼｯｸUB" pitchFamily="50" charset="-128"/>
                <a:ea typeface="HGP創英角ｺﾞｼｯｸUB" pitchFamily="50" charset="-128"/>
              </a:rPr>
              <a:t>　（３）</a:t>
            </a:r>
            <a:r>
              <a:rPr lang="en-US" altLang="ja-JP" sz="8000" dirty="0" smtClean="0">
                <a:latin typeface="HGP創英角ｺﾞｼｯｸUB" pitchFamily="50" charset="-128"/>
                <a:ea typeface="HGP創英角ｺﾞｼｯｸUB" pitchFamily="50" charset="-128"/>
              </a:rPr>
              <a:t>1947</a:t>
            </a:r>
            <a:r>
              <a:rPr lang="ja-JP" altLang="en-US" sz="8000" dirty="0" smtClean="0">
                <a:latin typeface="HGP創英角ｺﾞｼｯｸUB" pitchFamily="50" charset="-128"/>
                <a:ea typeface="HGP創英角ｺﾞｼｯｸUB" pitchFamily="50" charset="-128"/>
              </a:rPr>
              <a:t>年　</a:t>
            </a:r>
            <a:r>
              <a:rPr lang="en-US" altLang="ja-JP" sz="8000" dirty="0" smtClean="0">
                <a:latin typeface="HGP創英角ｺﾞｼｯｸUB" pitchFamily="50" charset="-128"/>
                <a:ea typeface="HGP創英角ｺﾞｼｯｸUB" pitchFamily="50" charset="-128"/>
              </a:rPr>
              <a:t>5</a:t>
            </a:r>
            <a:r>
              <a:rPr lang="ja-JP" altLang="en-US" sz="8000" dirty="0" smtClean="0">
                <a:latin typeface="HGP創英角ｺﾞｼｯｸUB" pitchFamily="50" charset="-128"/>
                <a:ea typeface="HGP創英角ｺﾞｼｯｸUB" pitchFamily="50" charset="-128"/>
              </a:rPr>
              <a:t>月　</a:t>
            </a:r>
            <a:r>
              <a:rPr lang="en-US" altLang="ja-JP" sz="8000" dirty="0" smtClean="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ja-JP" altLang="en-US" sz="8000" dirty="0" smtClean="0">
                <a:latin typeface="HGP創英角ｺﾞｼｯｸUB" pitchFamily="50" charset="-128"/>
                <a:ea typeface="HGP創英角ｺﾞｼｯｸUB" pitchFamily="50" charset="-128"/>
              </a:rPr>
              <a:t>日　　施行</a:t>
            </a:r>
            <a:r>
              <a:rPr lang="en-US" altLang="ja-JP" sz="70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70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70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　　  </a:t>
            </a:r>
            <a:r>
              <a:rPr lang="ja-JP" altLang="en-US" sz="7600" dirty="0" smtClean="0">
                <a:latin typeface="HGP創英角ｺﾞｼｯｸUB" pitchFamily="50" charset="-128"/>
                <a:ea typeface="HGP創英角ｺﾞｼｯｸUB" pitchFamily="50" charset="-128"/>
              </a:rPr>
              <a:t>この日が</a:t>
            </a:r>
            <a:r>
              <a:rPr lang="ja-JP" altLang="en-US" sz="7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「憲法記念日」</a:t>
            </a:r>
            <a:r>
              <a:rPr lang="en-US" altLang="ja-JP" sz="7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7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</a:br>
            <a:endParaRPr lang="en-US" altLang="ja-JP" sz="76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4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44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4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en-US" altLang="ja-JP" sz="44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kumimoji="1" lang="ja-JP" altLang="en-US" sz="5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7503" y="4149080"/>
            <a:ext cx="3504981" cy="249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60031" y="4478666"/>
            <a:ext cx="3464553" cy="2262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ja-JP" altLang="en-US" sz="5400" dirty="0">
                <a:latin typeface="HGP創英角ｺﾞｼｯｸUB" pitchFamily="50" charset="-128"/>
                <a:ea typeface="HGP創英角ｺﾞｼｯｸUB" pitchFamily="50" charset="-128"/>
              </a:rPr>
              <a:t>２　憲法の</a:t>
            </a:r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</a:rPr>
              <a:t>性格</a:t>
            </a:r>
            <a:endParaRPr lang="en-US" altLang="ja-JP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3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（１）すべての法律の</a:t>
            </a:r>
            <a:r>
              <a:rPr lang="ja-JP" altLang="en-US" sz="4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基本</a:t>
            </a:r>
            <a:r>
              <a:rPr lang="en-US" altLang="ja-JP" sz="54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54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5400" dirty="0" smtClean="0">
                <a:latin typeface="HGP創英角ｺﾞｼｯｸUB" pitchFamily="50" charset="-128"/>
                <a:ea typeface="HGP創英角ｺﾞｼｯｸUB" pitchFamily="50" charset="-128"/>
              </a:rPr>
              <a:t>　 </a:t>
            </a:r>
            <a:r>
              <a:rPr lang="ja-JP" altLang="en-US" sz="3800" dirty="0" smtClean="0">
                <a:latin typeface="HGP創英角ｺﾞｼｯｸUB" pitchFamily="50" charset="-128"/>
                <a:ea typeface="HGP創英角ｺﾞｼｯｸUB" pitchFamily="50" charset="-128"/>
              </a:rPr>
              <a:t>すべての法律は憲法に基づいてつくられる</a:t>
            </a:r>
            <a:endParaRPr lang="en-US" altLang="ja-JP" sz="3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3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3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（２）国の</a:t>
            </a:r>
            <a:r>
              <a:rPr lang="ja-JP" altLang="en-US" sz="48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最高</a:t>
            </a:r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法規</a:t>
            </a:r>
            <a: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36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　   </a:t>
            </a:r>
            <a:r>
              <a:rPr lang="ja-JP" altLang="en-US" sz="3800" dirty="0" smtClean="0">
                <a:latin typeface="HGP創英角ｺﾞｼｯｸUB" pitchFamily="50" charset="-128"/>
                <a:ea typeface="HGP創英角ｺﾞｼｯｸUB" pitchFamily="50" charset="-128"/>
              </a:rPr>
              <a:t>すべての法律は憲法に違反</a:t>
            </a:r>
            <a:endParaRPr lang="en-US" altLang="ja-JP" sz="3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3800" dirty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ja-JP" altLang="en-US" sz="3800" dirty="0" smtClean="0">
                <a:latin typeface="HGP創英角ｺﾞｼｯｸUB" pitchFamily="50" charset="-128"/>
                <a:ea typeface="HGP創英角ｺﾞｼｯｸUB" pitchFamily="50" charset="-128"/>
              </a:rPr>
              <a:t>　　してはならない</a:t>
            </a:r>
            <a:endParaRPr lang="en-US" altLang="ja-JP" sz="3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35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en-US" altLang="ja-JP" sz="3500" dirty="0" smtClean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</a:p>
          <a:p>
            <a:pPr>
              <a:buNone/>
            </a:pPr>
            <a:endParaRPr kumimoji="1" lang="en-US" altLang="ja-JP" sz="54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kumimoji="1" lang="ja-JP" altLang="en-US" sz="54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85350" y="2708920"/>
            <a:ext cx="2437193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ja-JP" altLang="en-US" sz="5400" dirty="0">
                <a:latin typeface="HGP創英角ｺﾞｼｯｸUB" pitchFamily="50" charset="-128"/>
                <a:ea typeface="HGP創英角ｺﾞｼｯｸUB" pitchFamily="50" charset="-128"/>
              </a:rPr>
              <a:t>３　三大原則</a:t>
            </a:r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（</a:t>
            </a:r>
            <a:r>
              <a:rPr lang="en-US" altLang="ja-JP" sz="4800" dirty="0" smtClean="0">
                <a:latin typeface="HGP創英角ｺﾞｼｯｸUB" pitchFamily="50" charset="-128"/>
                <a:ea typeface="HGP創英角ｺﾞｼｯｸUB" pitchFamily="50" charset="-128"/>
              </a:rPr>
              <a:t>3</a:t>
            </a:r>
            <a:r>
              <a:rPr lang="ja-JP" altLang="en-US" sz="4800" dirty="0" err="1">
                <a:latin typeface="HGP創英角ｺﾞｼｯｸUB" pitchFamily="50" charset="-128"/>
                <a:ea typeface="HGP創英角ｺﾞｼｯｸUB" pitchFamily="50" charset="-128"/>
              </a:rPr>
              <a:t>つの</a:t>
            </a:r>
            <a:r>
              <a:rPr lang="ja-JP" altLang="en-US" sz="4800" dirty="0">
                <a:latin typeface="HGP創英角ｺﾞｼｯｸUB" pitchFamily="50" charset="-128"/>
                <a:ea typeface="HGP創英角ｺﾞｼｯｸUB" pitchFamily="50" charset="-128"/>
              </a:rPr>
              <a:t>柱</a:t>
            </a:r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）</a:t>
            </a:r>
            <a:endParaRPr lang="en-US" altLang="ja-JP" sz="4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（１）国民主権</a:t>
            </a:r>
            <a:r>
              <a:rPr lang="en-US" altLang="ja-JP" sz="4800" dirty="0" smtClean="0">
                <a:latin typeface="HGP創英角ｺﾞｼｯｸUB" pitchFamily="50" charset="-128"/>
                <a:ea typeface="HGP創英角ｺﾞｼｯｸUB" pitchFamily="50" charset="-128"/>
              </a:rPr>
              <a:t/>
            </a:r>
            <a:br>
              <a:rPr lang="en-US" altLang="ja-JP" sz="4800" dirty="0" smtClean="0">
                <a:latin typeface="HGP創英角ｺﾞｼｯｸUB" pitchFamily="50" charset="-128"/>
                <a:ea typeface="HGP創英角ｺﾞｼｯｸUB" pitchFamily="50" charset="-128"/>
              </a:rPr>
            </a:br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　　</a:t>
            </a:r>
            <a:endParaRPr lang="en-US" altLang="ja-JP" sz="1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（２）基本的人権の尊重</a:t>
            </a:r>
            <a:endParaRPr lang="en-US" altLang="ja-JP" sz="4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en-US" altLang="ja-JP" sz="4800" dirty="0" smtClean="0">
                <a:latin typeface="HGP創英角ｺﾞｼｯｸUB" pitchFamily="50" charset="-128"/>
                <a:ea typeface="HGP創英角ｺﾞｼｯｸUB" pitchFamily="50" charset="-128"/>
              </a:rPr>
              <a:t>             </a:t>
            </a:r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　　　</a:t>
            </a:r>
            <a:r>
              <a:rPr lang="en-US" altLang="ja-JP" sz="3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21</a:t>
            </a:r>
            <a:r>
              <a:rPr lang="ja-JP" altLang="en-US" sz="3600" dirty="0" smtClean="0">
                <a:solidFill>
                  <a:srgbClr val="FF0000"/>
                </a:solidFill>
                <a:latin typeface="HGP創英角ｺﾞｼｯｸUB" pitchFamily="50" charset="-128"/>
                <a:ea typeface="HGP創英角ｺﾞｼｯｸUB" pitchFamily="50" charset="-128"/>
              </a:rPr>
              <a:t>世紀は「人権の世紀」</a:t>
            </a:r>
            <a:endParaRPr lang="en-US" altLang="ja-JP" sz="3600" dirty="0" smtClean="0">
              <a:solidFill>
                <a:srgbClr val="FF0000"/>
              </a:solidFill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3600" i="1" dirty="0" smtClean="0">
                <a:latin typeface="HGP創英角ｺﾞｼｯｸUB" pitchFamily="50" charset="-128"/>
                <a:ea typeface="HGP創英角ｺﾞｼｯｸUB" pitchFamily="50" charset="-128"/>
              </a:rPr>
              <a:t>　　　　☆</a:t>
            </a:r>
            <a:r>
              <a:rPr lang="ja-JP" altLang="en-US" sz="3600" i="1" dirty="0">
                <a:latin typeface="HGP創英角ｺﾞｼｯｸUB" pitchFamily="50" charset="-128"/>
                <a:ea typeface="HGP創英角ｺﾞｼｯｸUB" pitchFamily="50" charset="-128"/>
              </a:rPr>
              <a:t>後ほど詳しく話します！</a:t>
            </a:r>
            <a:endParaRPr lang="en-US" altLang="ja-JP" sz="3600" i="1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4800" dirty="0" smtClean="0">
                <a:latin typeface="HGP創英角ｺﾞｼｯｸUB" pitchFamily="50" charset="-128"/>
                <a:ea typeface="HGP創英角ｺﾞｼｯｸUB" pitchFamily="50" charset="-128"/>
              </a:rPr>
              <a:t>（３）平和主義 </a:t>
            </a:r>
            <a:r>
              <a:rPr lang="ja-JP" altLang="en-US" sz="4000" dirty="0" smtClean="0">
                <a:latin typeface="HGP創英角ｺﾞｼｯｸUB" pitchFamily="50" charset="-128"/>
                <a:ea typeface="HGP創英角ｺﾞｼｯｸUB" pitchFamily="50" charset="-128"/>
              </a:rPr>
              <a:t>（徹底した平和主義）</a:t>
            </a:r>
            <a:endParaRPr lang="en-US" altLang="ja-JP" sz="40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r>
              <a:rPr lang="ja-JP" altLang="en-US" sz="4400" dirty="0" smtClean="0">
                <a:latin typeface="HGP創英角ｺﾞｼｯｸUB" pitchFamily="50" charset="-128"/>
                <a:ea typeface="HGP創英角ｺﾞｼｯｸUB" pitchFamily="50" charset="-128"/>
              </a:rPr>
              <a:t>　　　　　　　</a:t>
            </a:r>
            <a:r>
              <a:rPr lang="ja-JP" altLang="en-US" sz="3600" dirty="0" smtClean="0">
                <a:latin typeface="HGP創英角ｺﾞｼｯｸUB" pitchFamily="50" charset="-128"/>
                <a:ea typeface="HGP創英角ｺﾞｼｯｸUB" pitchFamily="50" charset="-128"/>
              </a:rPr>
              <a:t>戦争・武力の行使は永久に放棄</a:t>
            </a:r>
            <a:endParaRPr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36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lang="en-US" altLang="ja-JP" sz="4800" dirty="0" smtClean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kumimoji="1" lang="en-US" altLang="ja-JP" sz="48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>
              <a:buNone/>
            </a:pPr>
            <a:endParaRPr kumimoji="1" lang="ja-JP" altLang="en-US" sz="4800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56176" y="704674"/>
            <a:ext cx="2808312" cy="2583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kumimoji="1" lang="ja-JP" altLang="en-US" sz="5400" dirty="0" smtClean="0">
                <a:latin typeface="HGS創英角ｺﾞｼｯｸUB" pitchFamily="50" charset="-128"/>
                <a:ea typeface="HGS創英角ｺﾞｼｯｸUB" pitchFamily="50" charset="-128"/>
              </a:rPr>
              <a:t>４ ３年間の学習の流れ</a:t>
            </a:r>
            <a:endParaRPr kumimoji="1" lang="en-US" altLang="ja-JP" sz="5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（１）今後の学習</a:t>
            </a:r>
            <a:endParaRPr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kumimoji="1" lang="ja-JP" altLang="en-US" sz="4800" dirty="0" smtClean="0">
                <a:latin typeface="HGS創英角ｺﾞｼｯｸUB" pitchFamily="50" charset="-128"/>
                <a:ea typeface="HGS創英角ｺﾞｼｯｸUB" pitchFamily="50" charset="-128"/>
              </a:rPr>
              <a:t>　　</a:t>
            </a:r>
            <a:r>
              <a:rPr kumimoji="1" lang="ja-JP" altLang="en-US" sz="4300" dirty="0" smtClean="0">
                <a:latin typeface="HGS創英角ｺﾞｼｯｸUB" pitchFamily="50" charset="-128"/>
                <a:ea typeface="HGS創英角ｺﾞｼｯｸUB" pitchFamily="50" charset="-128"/>
              </a:rPr>
              <a:t>①来年度：</a:t>
            </a:r>
            <a:r>
              <a:rPr lang="ja-JP" altLang="en-US" sz="3600" dirty="0">
                <a:latin typeface="HGS創英角ｺﾞｼｯｸUB" pitchFamily="50" charset="-128"/>
                <a:ea typeface="HGS創英角ｺﾞｼｯｸUB" pitchFamily="50" charset="-128"/>
              </a:rPr>
              <a:t>平和主義</a:t>
            </a:r>
            <a:r>
              <a:rPr kumimoji="1"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について</a:t>
            </a:r>
            <a:endParaRPr kumimoji="1"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lang="ja-JP" altLang="en-US" sz="4800" dirty="0" smtClean="0">
                <a:latin typeface="HGS創英角ｺﾞｼｯｸUB" pitchFamily="50" charset="-128"/>
                <a:ea typeface="HGS創英角ｺﾞｼｯｸUB" pitchFamily="50" charset="-128"/>
              </a:rPr>
              <a:t>　　</a:t>
            </a:r>
            <a:r>
              <a:rPr lang="ja-JP" altLang="en-US" sz="4300" dirty="0" smtClean="0">
                <a:latin typeface="HGS創英角ｺﾞｼｯｸUB" pitchFamily="50" charset="-128"/>
                <a:ea typeface="HGS創英角ｺﾞｼｯｸUB" pitchFamily="50" charset="-128"/>
              </a:rPr>
              <a:t>②再来年度：</a:t>
            </a:r>
            <a:r>
              <a:rPr lang="ja-JP" altLang="en-US" sz="3600" dirty="0">
                <a:latin typeface="HGS創英角ｺﾞｼｯｸUB" pitchFamily="50" charset="-128"/>
                <a:ea typeface="HGS創英角ｺﾞｼｯｸUB" pitchFamily="50" charset="-128"/>
              </a:rPr>
              <a:t>国民主権に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ついて</a:t>
            </a:r>
            <a:endParaRPr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kumimoji="1"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（２）今日の学習</a:t>
            </a:r>
            <a:endParaRPr kumimoji="1"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　　</a:t>
            </a:r>
            <a:r>
              <a:rPr lang="ja-JP" altLang="en-US" sz="4200" dirty="0" smtClean="0">
                <a:latin typeface="HGS創英角ｺﾞｼｯｸUB" pitchFamily="50" charset="-128"/>
                <a:ea typeface="HGS創英角ｺﾞｼｯｸUB" pitchFamily="50" charset="-128"/>
              </a:rPr>
              <a:t>「基本的人権の尊重」</a:t>
            </a:r>
            <a:endParaRPr lang="en-US" altLang="ja-JP" sz="42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lang="en-US" altLang="ja-JP" sz="4300" dirty="0" smtClean="0">
                <a:latin typeface="HGS創英角ｺﾞｼｯｸUB" pitchFamily="50" charset="-128"/>
                <a:ea typeface="HGS創英角ｺﾞｼｯｸUB" pitchFamily="50" charset="-128"/>
              </a:rPr>
              <a:t>      </a:t>
            </a:r>
            <a:r>
              <a:rPr lang="ja-JP" altLang="en-US" sz="4300" dirty="0" smtClean="0">
                <a:latin typeface="HGS創英角ｺﾞｼｯｸUB" pitchFamily="50" charset="-128"/>
                <a:ea typeface="HGS創英角ｺﾞｼｯｸUB" pitchFamily="50" charset="-128"/>
              </a:rPr>
              <a:t>　　　　　　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について</a:t>
            </a:r>
            <a:endParaRPr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kumimoji="1"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（３）３年間で３つの原則を学ぶ</a:t>
            </a:r>
            <a:endParaRPr kumimoji="1" lang="ja-JP" altLang="en-US" sz="44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3534" y="3399577"/>
            <a:ext cx="1908905" cy="2549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kumimoji="1" lang="en-US" altLang="ja-JP" sz="12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kumimoji="1" lang="ja-JP" altLang="en-US" sz="5700" dirty="0" smtClean="0">
                <a:latin typeface="HGS創英角ｺﾞｼｯｸUB" pitchFamily="50" charset="-128"/>
                <a:ea typeface="HGS創英角ｺﾞｼｯｸUB" pitchFamily="50" charset="-128"/>
              </a:rPr>
              <a:t>５「基本的人権の尊重」について</a:t>
            </a:r>
          </a:p>
          <a:p>
            <a:pPr>
              <a:buNone/>
            </a:pPr>
            <a:r>
              <a:rPr lang="ja-JP" altLang="en-US" sz="5700" dirty="0" smtClean="0">
                <a:latin typeface="HGS創英角ｺﾞｼｯｸUB" pitchFamily="50" charset="-128"/>
                <a:ea typeface="HGS創英角ｺﾞｼｯｸUB" pitchFamily="50" charset="-128"/>
              </a:rPr>
              <a:t>（１）憲法第</a:t>
            </a:r>
            <a:r>
              <a:rPr lang="en-US" altLang="ja-JP" sz="5700" dirty="0" smtClean="0">
                <a:latin typeface="HGS創英角ｺﾞｼｯｸUB" pitchFamily="50" charset="-128"/>
                <a:ea typeface="HGS創英角ｺﾞｼｯｸUB" pitchFamily="50" charset="-128"/>
              </a:rPr>
              <a:t>14</a:t>
            </a:r>
            <a:r>
              <a:rPr lang="ja-JP" altLang="en-US" sz="5700" dirty="0" smtClean="0">
                <a:latin typeface="HGS創英角ｺﾞｼｯｸUB" pitchFamily="50" charset="-128"/>
                <a:ea typeface="HGS創英角ｺﾞｼｯｸUB" pitchFamily="50" charset="-128"/>
              </a:rPr>
              <a:t>条　第</a:t>
            </a:r>
            <a:r>
              <a:rPr lang="en-US" altLang="ja-JP" sz="5700" dirty="0" smtClean="0">
                <a:latin typeface="HGS創英角ｺﾞｼｯｸUB" pitchFamily="50" charset="-128"/>
                <a:ea typeface="HGS創英角ｺﾞｼｯｸUB" pitchFamily="50" charset="-128"/>
              </a:rPr>
              <a:t>1</a:t>
            </a:r>
            <a:r>
              <a:rPr lang="ja-JP" altLang="en-US" sz="5700" dirty="0" smtClean="0">
                <a:latin typeface="HGS創英角ｺﾞｼｯｸUB" pitchFamily="50" charset="-128"/>
                <a:ea typeface="HGS創英角ｺﾞｼｯｸUB" pitchFamily="50" charset="-128"/>
              </a:rPr>
              <a:t>項</a:t>
            </a:r>
            <a:endParaRPr lang="en-US" altLang="ja-JP" sz="57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endParaRPr lang="en-US" altLang="ja-JP" sz="2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lang="ja-JP" altLang="en-US" sz="4600" dirty="0" smtClean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5700" dirty="0" smtClean="0">
                <a:latin typeface="HGS創英角ｺﾞｼｯｸUB" pitchFamily="50" charset="-128"/>
                <a:ea typeface="HGS創英角ｺﾞｼｯｸUB" pitchFamily="50" charset="-128"/>
              </a:rPr>
              <a:t>「すべて国民は、法の下に</a:t>
            </a:r>
            <a:r>
              <a:rPr lang="ja-JP" altLang="en-US" sz="5700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平等</a:t>
            </a:r>
            <a:endParaRPr lang="en-US" altLang="ja-JP" sz="5700" dirty="0" smtClean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lang="ja-JP" altLang="en-US" sz="5700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5700" dirty="0" smtClean="0">
                <a:latin typeface="HGS創英角ｺﾞｼｯｸUB" pitchFamily="50" charset="-128"/>
                <a:ea typeface="HGS創英角ｺﾞｼｯｸUB" pitchFamily="50" charset="-128"/>
              </a:rPr>
              <a:t>であって、人種、信条、性別、</a:t>
            </a:r>
            <a:endParaRPr lang="en-US" altLang="ja-JP" sz="57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lang="ja-JP" altLang="en-US" sz="57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5700" dirty="0" smtClean="0">
                <a:latin typeface="HGS創英角ｺﾞｼｯｸUB" pitchFamily="50" charset="-128"/>
                <a:ea typeface="HGS創英角ｺﾞｼｯｸUB" pitchFamily="50" charset="-128"/>
              </a:rPr>
              <a:t>社会的身分又は門地により、</a:t>
            </a:r>
            <a:endParaRPr lang="en-US" altLang="ja-JP" sz="57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lang="ja-JP" altLang="en-US" sz="57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5700" dirty="0" smtClean="0">
                <a:latin typeface="HGS創英角ｺﾞｼｯｸUB" pitchFamily="50" charset="-128"/>
                <a:ea typeface="HGS創英角ｺﾞｼｯｸUB" pitchFamily="50" charset="-128"/>
              </a:rPr>
              <a:t>政治的、経済的又は</a:t>
            </a:r>
            <a:endParaRPr lang="en-US" altLang="ja-JP" sz="57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lang="ja-JP" altLang="en-US" sz="57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5700" dirty="0" smtClean="0">
                <a:latin typeface="HGS創英角ｺﾞｼｯｸUB" pitchFamily="50" charset="-128"/>
                <a:ea typeface="HGS創英角ｺﾞｼｯｸUB" pitchFamily="50" charset="-128"/>
              </a:rPr>
              <a:t>社会的関係において</a:t>
            </a:r>
            <a:endParaRPr lang="en-US" altLang="ja-JP" sz="57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lang="ja-JP" altLang="en-US" sz="57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5700" dirty="0" smtClean="0">
                <a:latin typeface="HGS創英角ｺﾞｼｯｸUB" pitchFamily="50" charset="-128"/>
                <a:ea typeface="HGS創英角ｺﾞｼｯｸUB" pitchFamily="50" charset="-128"/>
              </a:rPr>
              <a:t>差別されない。」　</a:t>
            </a:r>
            <a:endParaRPr kumimoji="1" lang="en-US" altLang="ja-JP" sz="57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endParaRPr lang="en-US" altLang="ja-JP" sz="40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>
              <a:buNone/>
            </a:pPr>
            <a:r>
              <a:rPr kumimoji="1" lang="ja-JP" altLang="en-US" sz="4000" dirty="0" smtClean="0">
                <a:latin typeface="HGS創英角ｺﾞｼｯｸUB" pitchFamily="50" charset="-128"/>
                <a:ea typeface="HGS創英角ｺﾞｼｯｸUB" pitchFamily="50" charset="-128"/>
              </a:rPr>
              <a:t>　　</a:t>
            </a:r>
            <a:endParaRPr kumimoji="1" lang="ja-JP" altLang="en-US" sz="4000" dirty="0">
              <a:latin typeface="HGS創英角ｺﾞｼｯｸUB" pitchFamily="50" charset="-128"/>
              <a:ea typeface="HGS創英角ｺﾞｼｯｸUB" pitchFamily="50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18655" y="3861048"/>
            <a:ext cx="3328321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28135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200" dirty="0" smtClean="0">
                <a:latin typeface="HGS創英角ｺﾞｼｯｸUB" pitchFamily="50" charset="-128"/>
                <a:ea typeface="HGS創英角ｺﾞｼｯｸUB" pitchFamily="50" charset="-128"/>
              </a:rPr>
              <a:t>（２）用語</a:t>
            </a:r>
            <a:endParaRPr lang="en-US" altLang="ja-JP" sz="42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①人種</a:t>
            </a:r>
            <a:endParaRPr lang="en-US" altLang="ja-JP" sz="36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　肌や髪の色、目の色や鼻や</a:t>
            </a:r>
            <a:endParaRPr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唇の形など、</a:t>
            </a:r>
            <a:r>
              <a:rPr lang="ja-JP" altLang="en-US" sz="3600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身体的特徴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で人類を分類</a:t>
            </a:r>
            <a:endParaRPr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　　</a:t>
            </a:r>
            <a:r>
              <a:rPr lang="ja-JP" altLang="en-US" sz="3600" i="1" dirty="0" smtClean="0">
                <a:latin typeface="HGS創英角ｺﾞｼｯｸUB" pitchFamily="50" charset="-128"/>
                <a:ea typeface="HGS創英角ｺﾞｼｯｸUB" pitchFamily="50" charset="-128"/>
              </a:rPr>
              <a:t>Ｃｆ：民族</a:t>
            </a:r>
            <a:endParaRPr lang="en-US" altLang="ja-JP" sz="3600" i="1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i="1" dirty="0" smtClean="0">
                <a:latin typeface="HGS創英角ｺﾞｼｯｸUB" pitchFamily="50" charset="-128"/>
                <a:ea typeface="HGS創英角ｺﾞｼｯｸUB" pitchFamily="50" charset="-128"/>
              </a:rPr>
              <a:t>　　言葉や習慣など</a:t>
            </a:r>
            <a:r>
              <a:rPr lang="ja-JP" altLang="en-US" sz="3600" i="1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文化的特徴</a:t>
            </a:r>
            <a:r>
              <a:rPr lang="ja-JP" altLang="en-US" sz="3600" i="1" dirty="0" smtClean="0">
                <a:latin typeface="HGS創英角ｺﾞｼｯｸUB" pitchFamily="50" charset="-128"/>
                <a:ea typeface="HGS創英角ｺﾞｼｯｸUB" pitchFamily="50" charset="-128"/>
              </a:rPr>
              <a:t>で分類</a:t>
            </a:r>
            <a:endParaRPr lang="en-US" altLang="ja-JP" sz="3600" i="1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②信条</a:t>
            </a:r>
            <a:endParaRPr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S創英角ｺﾞｼｯｸUB" pitchFamily="50" charset="-128"/>
                <a:ea typeface="HGS創英角ｺﾞｼｯｸUB" pitchFamily="50" charset="-128"/>
              </a:rPr>
              <a:t>　考え方や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信仰など、その</a:t>
            </a:r>
            <a:endParaRPr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人が固く信じていること</a:t>
            </a:r>
            <a:endParaRPr lang="en-US" altLang="ja-JP" sz="36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③門地　家が</a:t>
            </a:r>
            <a:r>
              <a:rPr lang="ja-JP" altLang="en-US" sz="3600" dirty="0" err="1" smtClean="0">
                <a:latin typeface="HGS創英角ｺﾞｼｯｸUB" pitchFamily="50" charset="-128"/>
                <a:ea typeface="HGS創英角ｺﾞｼｯｸUB" pitchFamily="50" charset="-128"/>
              </a:rPr>
              <a:t>ら</a:t>
            </a:r>
            <a:r>
              <a:rPr lang="ja-JP" altLang="en-US" sz="3600" dirty="0" smtClean="0">
                <a:latin typeface="HGS創英角ｺﾞｼｯｸUB" pitchFamily="50" charset="-128"/>
                <a:ea typeface="HGS創英角ｺﾞｼｯｸUB" pitchFamily="50" charset="-128"/>
              </a:rPr>
              <a:t>　家格</a:t>
            </a:r>
            <a:r>
              <a:rPr lang="ja-JP" altLang="en-US" sz="4200" dirty="0" smtClean="0">
                <a:latin typeface="HGS創英角ｺﾞｼｯｸUB" pitchFamily="50" charset="-128"/>
                <a:ea typeface="HGS創英角ｺﾞｼｯｸUB" pitchFamily="50" charset="-128"/>
              </a:rPr>
              <a:t>　　　</a:t>
            </a:r>
            <a:endParaRPr lang="en-US" altLang="ja-JP" sz="42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470" y="4160558"/>
            <a:ext cx="3491880" cy="2618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209246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（３）人権尊重の背景</a:t>
            </a:r>
            <a:endParaRPr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　かつて、それ（人権）が</a:t>
            </a:r>
            <a:r>
              <a:rPr lang="ja-JP" altLang="en-US" sz="4400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尊重</a:t>
            </a:r>
            <a:endParaRPr lang="en-US" altLang="ja-JP" sz="4400" dirty="0" smtClean="0">
              <a:solidFill>
                <a:srgbClr val="FF0000"/>
              </a:solidFill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4400" dirty="0" smtClean="0">
                <a:solidFill>
                  <a:srgbClr val="FF0000"/>
                </a:solidFill>
                <a:latin typeface="HGS創英角ｺﾞｼｯｸUB" pitchFamily="50" charset="-128"/>
                <a:ea typeface="HGS創英角ｺﾞｼｯｸUB" pitchFamily="50" charset="-128"/>
              </a:rPr>
              <a:t>されていない歴史</a:t>
            </a: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があった。</a:t>
            </a:r>
            <a:endParaRPr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　　→　その反省に立っている。</a:t>
            </a:r>
            <a:endParaRPr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endParaRPr lang="en-US" altLang="ja-JP" sz="44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endParaRPr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S創英角ｺﾞｼｯｸUB" pitchFamily="50" charset="-128"/>
                <a:ea typeface="HGS創英角ｺﾞｼｯｸUB" pitchFamily="50" charset="-128"/>
              </a:rPr>
              <a:t>（４</a:t>
            </a: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）人権が尊重されていない例</a:t>
            </a:r>
            <a:endParaRPr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　　＝［差別がある］例</a:t>
            </a:r>
            <a:endParaRPr lang="en-US" altLang="ja-JP" sz="4400" dirty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endParaRPr kumimoji="1" lang="ja-JP" altLang="en-US" dirty="0"/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71800" y="3138686"/>
            <a:ext cx="4176464" cy="17412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7562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①人種や民族が異なる人に対して</a:t>
            </a:r>
            <a:endParaRPr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kumimoji="1" lang="en-US" altLang="ja-JP" sz="4400" dirty="0" smtClean="0">
                <a:latin typeface="HGS創英角ｺﾞｼｯｸUB" pitchFamily="50" charset="-128"/>
                <a:ea typeface="HGS創英角ｺﾞｼｯｸUB" pitchFamily="50" charset="-128"/>
              </a:rPr>
              <a:t>ex</a:t>
            </a:r>
            <a:r>
              <a:rPr kumimoji="1"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）白人が黒人を</a:t>
            </a:r>
            <a:endParaRPr kumimoji="1"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4400" dirty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　</a:t>
            </a:r>
            <a:r>
              <a:rPr kumimoji="1"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　日本人が中国人や朝鮮人を</a:t>
            </a:r>
            <a:endParaRPr kumimoji="1"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12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②女性に対して</a:t>
            </a:r>
            <a:endParaRPr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endParaRPr lang="en-US" altLang="ja-JP" sz="12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③</a:t>
            </a:r>
            <a:r>
              <a:rPr kumimoji="1"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障がいの</a:t>
            </a:r>
            <a:r>
              <a:rPr kumimoji="1"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ある人に対して</a:t>
            </a:r>
            <a:endParaRPr kumimoji="1"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endParaRPr kumimoji="1" lang="en-US" altLang="ja-JP" sz="12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④特定の地域やその出身者に対して</a:t>
            </a:r>
            <a:endParaRPr lang="en-US" altLang="ja-JP" sz="4400" dirty="0" smtClean="0">
              <a:latin typeface="HGS創英角ｺﾞｼｯｸUB" pitchFamily="50" charset="-128"/>
              <a:ea typeface="HGS創英角ｺﾞｼｯｸUB" pitchFamily="50" charset="-128"/>
            </a:endParaRPr>
          </a:p>
          <a:p>
            <a:pPr marL="0" indent="0">
              <a:buNone/>
            </a:pPr>
            <a:r>
              <a:rPr kumimoji="1" lang="ja-JP" altLang="en-US" sz="4400" dirty="0" smtClean="0">
                <a:latin typeface="HGS創英角ｺﾞｼｯｸUB" pitchFamily="50" charset="-128"/>
                <a:ea typeface="HGS創英角ｺﾞｼｯｸUB" pitchFamily="50" charset="-128"/>
              </a:rPr>
              <a:t>　　　　　　　（日本特有の差別）</a:t>
            </a:r>
            <a:endParaRPr kumimoji="1" lang="ja-JP" altLang="en-US" sz="4400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07"/>
          <a:stretch/>
        </p:blipFill>
        <p:spPr>
          <a:xfrm>
            <a:off x="6746922" y="2291296"/>
            <a:ext cx="2376361" cy="2474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70915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1285</TotalTime>
  <Words>77</Words>
  <Application>Microsoft Office PowerPoint</Application>
  <PresentationFormat>画面に合わせる (4:3)</PresentationFormat>
  <Paragraphs>103</Paragraphs>
  <Slides>11</Slides>
  <Notes>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2" baseType="lpstr">
      <vt:lpstr>Office テーマ</vt:lpstr>
      <vt:lpstr>日本国憲法について         京都市立二条中学校  平成29年5月1日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日本国憲法について   京都市立花山中学校  平成23年5月2日</dc:title>
  <dc:creator>澤田清人</dc:creator>
  <cp:lastModifiedBy>京都市教育委員会</cp:lastModifiedBy>
  <cp:revision>85</cp:revision>
  <cp:lastPrinted>2017-04-18T10:44:06Z</cp:lastPrinted>
  <dcterms:created xsi:type="dcterms:W3CDTF">2011-04-28T00:39:16Z</dcterms:created>
  <dcterms:modified xsi:type="dcterms:W3CDTF">2017-04-20T05:50:45Z</dcterms:modified>
</cp:coreProperties>
</file>